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4"/>
  </p:sldMasterIdLst>
  <p:notesMasterIdLst>
    <p:notesMasterId r:id="rId21"/>
  </p:notesMasterIdLst>
  <p:sldIdLst>
    <p:sldId id="256" r:id="rId5"/>
    <p:sldId id="296" r:id="rId6"/>
    <p:sldId id="297" r:id="rId7"/>
    <p:sldId id="298" r:id="rId8"/>
    <p:sldId id="299" r:id="rId9"/>
    <p:sldId id="300" r:id="rId10"/>
    <p:sldId id="301" r:id="rId11"/>
    <p:sldId id="290" r:id="rId12"/>
    <p:sldId id="280" r:id="rId13"/>
    <p:sldId id="291" r:id="rId14"/>
    <p:sldId id="293" r:id="rId15"/>
    <p:sldId id="294" r:id="rId16"/>
    <p:sldId id="305" r:id="rId17"/>
    <p:sldId id="302" r:id="rId18"/>
    <p:sldId id="303" r:id="rId19"/>
    <p:sldId id="304" r:id="rId20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0BB"/>
    <a:srgbClr val="9E3959"/>
    <a:srgbClr val="C04369"/>
    <a:srgbClr val="894054"/>
    <a:srgbClr val="8B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90" d="100"/>
          <a:sy n="90" d="100"/>
        </p:scale>
        <p:origin x="23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50DFD-FCD0-754A-8F35-74D9AFE57247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885B0-C0B3-8844-88BC-D146EDA5C3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5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023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1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4285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28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5CC0C-4A0F-4F7A-BEBA-6D93DE793A2D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EF21-8AB7-40F1-8795-FBBEE3F5C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1D99B-19A7-4E07-8537-CFF16EC8AD2F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4F63-B83A-4C97-BBC5-68937FF4C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82E92-5E80-4D3B-AEB6-40E52639A4FE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293DA-E3C1-4895-AB3E-3945AE9D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0041E-2998-4A2F-9C16-186DE78D0565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B5D5E-A6D3-4614-BFA5-25DFB7C3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76F07-A7D0-4CF1-8FE4-FF5BF61A5A0B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5A61-F50A-4DA9-BC94-9CFA712B2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8ABC5-7BD5-4ABA-9AEB-90541610FC95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9F1D-7E02-49A2-A6C3-EEFBCDE20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B4C5-6AC7-44FC-A757-122FAA12CF3C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F0D7-72EB-4149-973E-D0A535F00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827C-73D0-4B2A-9879-19FCA53E7B45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BE85-3268-4699-95CB-881AB525A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C0E1-3472-48B7-9B63-31313B7EE8F8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90AA-27EF-42AD-8436-EAE8B6163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CBE9-0E39-4729-B033-FEE3BBD59DF9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31DA5-2C03-40FB-8F61-8C1A5038B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BAF4F-D747-41A1-B341-82CBC9163BD2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BF665-03A7-48B8-BF63-E008D8AEC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3C7903-3475-4045-9F2F-E5126963E6D3}" type="datetimeFigureOut">
              <a:rPr lang="en-US"/>
              <a:pPr>
                <a:defRPr/>
              </a:pPr>
              <a:t>6/15/23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CE5A70-EEA9-4EE9-AC08-588A13F7E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dnadpis 2"/>
          <p:cNvSpPr txBox="1">
            <a:spLocks/>
          </p:cNvSpPr>
          <p:nvPr/>
        </p:nvSpPr>
        <p:spPr bwMode="auto">
          <a:xfrm>
            <a:off x="1535113" y="4044950"/>
            <a:ext cx="9144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cs-CZ" sz="2400" dirty="0">
                <a:latin typeface="Calibri" pitchFamily="34" charset="0"/>
              </a:rPr>
              <a:t>Co se událo, co se děje, a co se bude dít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cs-CZ" sz="2400" dirty="0">
                <a:latin typeface="Calibri" pitchFamily="34" charset="0"/>
              </a:rPr>
              <a:t>Valná hromada červen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BE9669-1F32-4C50-92D1-80A7FA57F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988" y="1933832"/>
            <a:ext cx="6536024" cy="14951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dirty="0"/>
              <a:t>Kmenoví pedagogové a asistenti – 1T</a:t>
            </a:r>
            <a:endParaRPr dirty="0"/>
          </a:p>
        </p:txBody>
      </p:sp>
      <p:sp>
        <p:nvSpPr>
          <p:cNvPr id="112" name="Google Shape;112;p4"/>
          <p:cNvSpPr/>
          <p:nvPr/>
        </p:nvSpPr>
        <p:spPr>
          <a:xfrm>
            <a:off x="838200" y="1812021"/>
            <a:ext cx="1815715" cy="10894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chemeClr val="bg1"/>
                </a:solidFill>
              </a:rPr>
              <a:t>Daniela Šejnohová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2835487" y="1812021"/>
            <a:ext cx="1815715" cy="1089429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Markéta Pinto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4832774" y="1812021"/>
            <a:ext cx="1815715" cy="1089429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Šárka Blažková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838200" y="3083022"/>
            <a:ext cx="1815715" cy="10894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>
            <a:solidFill>
              <a:schemeClr val="lt1">
                <a:alpha val="14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Kamila </a:t>
            </a:r>
            <a:r>
              <a:rPr lang="cs-CZ" sz="1600" dirty="0" err="1">
                <a:solidFill>
                  <a:schemeClr val="bg1"/>
                </a:solidFill>
              </a:rPr>
              <a:t>Krňáková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8796973" y="1812021"/>
            <a:ext cx="1947227" cy="1089428"/>
          </a:xfrm>
          <a:prstGeom prst="rect">
            <a:avLst/>
          </a:prstGeom>
          <a:solidFill>
            <a:srgbClr val="BBC0B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chemeClr val="bg1"/>
                </a:solidFill>
              </a:rPr>
              <a:t>Pavla Svobodová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9337617" y="3148099"/>
            <a:ext cx="889184" cy="53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16;p4">
            <a:extLst>
              <a:ext uri="{FF2B5EF4-FFF2-40B4-BE49-F238E27FC236}">
                <a16:creationId xmlns:a16="http://schemas.microsoft.com/office/drawing/2014/main" id="{02BC637E-46B8-4297-AFBA-FB95339B4778}"/>
              </a:ext>
            </a:extLst>
          </p:cNvPr>
          <p:cNvSpPr/>
          <p:nvPr/>
        </p:nvSpPr>
        <p:spPr>
          <a:xfrm>
            <a:off x="6830061" y="1812021"/>
            <a:ext cx="1815715" cy="1089429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Hana </a:t>
            </a:r>
            <a:r>
              <a:rPr lang="cs-CZ" sz="1600" dirty="0" err="1">
                <a:solidFill>
                  <a:schemeClr val="bg1"/>
                </a:solidFill>
              </a:rPr>
              <a:t>Čakarmišová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2" name="Google Shape;114;p4">
            <a:extLst>
              <a:ext uri="{FF2B5EF4-FFF2-40B4-BE49-F238E27FC236}">
                <a16:creationId xmlns:a16="http://schemas.microsoft.com/office/drawing/2014/main" id="{0E865FEE-EBDA-1190-1F4B-A39A4DA06C54}"/>
              </a:ext>
            </a:extLst>
          </p:cNvPr>
          <p:cNvSpPr/>
          <p:nvPr/>
        </p:nvSpPr>
        <p:spPr>
          <a:xfrm>
            <a:off x="2835487" y="3083021"/>
            <a:ext cx="1815715" cy="1089429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Martina </a:t>
            </a:r>
            <a:r>
              <a:rPr lang="cs-CZ" sz="1600" dirty="0" err="1">
                <a:solidFill>
                  <a:schemeClr val="bg1"/>
                </a:solidFill>
              </a:rPr>
              <a:t>Sumcová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3" name="Google Shape;114;p4">
            <a:extLst>
              <a:ext uri="{FF2B5EF4-FFF2-40B4-BE49-F238E27FC236}">
                <a16:creationId xmlns:a16="http://schemas.microsoft.com/office/drawing/2014/main" id="{E700E625-957C-7C17-DB52-C08A80D90AAB}"/>
              </a:ext>
            </a:extLst>
          </p:cNvPr>
          <p:cNvSpPr/>
          <p:nvPr/>
        </p:nvSpPr>
        <p:spPr>
          <a:xfrm>
            <a:off x="2835487" y="4354021"/>
            <a:ext cx="1815715" cy="1089429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?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4" name="Google Shape;118;p4">
            <a:extLst>
              <a:ext uri="{FF2B5EF4-FFF2-40B4-BE49-F238E27FC236}">
                <a16:creationId xmlns:a16="http://schemas.microsoft.com/office/drawing/2014/main" id="{93E8783E-5605-B2D7-1CD6-6EC8E43FB71B}"/>
              </a:ext>
            </a:extLst>
          </p:cNvPr>
          <p:cNvSpPr/>
          <p:nvPr/>
        </p:nvSpPr>
        <p:spPr>
          <a:xfrm>
            <a:off x="838200" y="4354020"/>
            <a:ext cx="1815715" cy="10894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>
            <a:solidFill>
              <a:srgbClr val="0070C0">
                <a:alpha val="14000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accent5">
                    <a:lumMod val="75000"/>
                  </a:schemeClr>
                </a:solidFill>
              </a:rPr>
              <a:t>Martina Langová</a:t>
            </a:r>
            <a:endParaRPr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Google Shape;116;p4">
            <a:extLst>
              <a:ext uri="{FF2B5EF4-FFF2-40B4-BE49-F238E27FC236}">
                <a16:creationId xmlns:a16="http://schemas.microsoft.com/office/drawing/2014/main" id="{4219382D-B3D7-2A24-03C3-8415EBB8E8F8}"/>
              </a:ext>
            </a:extLst>
          </p:cNvPr>
          <p:cNvSpPr/>
          <p:nvPr/>
        </p:nvSpPr>
        <p:spPr>
          <a:xfrm>
            <a:off x="4832773" y="3083020"/>
            <a:ext cx="1815715" cy="1089429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Veronika </a:t>
            </a:r>
            <a:r>
              <a:rPr lang="cs-CZ" sz="1600" dirty="0" err="1">
                <a:solidFill>
                  <a:schemeClr val="bg1"/>
                </a:solidFill>
              </a:rPr>
              <a:t>Kojzarová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Google Shape;116;p4">
            <a:extLst>
              <a:ext uri="{FF2B5EF4-FFF2-40B4-BE49-F238E27FC236}">
                <a16:creationId xmlns:a16="http://schemas.microsoft.com/office/drawing/2014/main" id="{18939C82-A221-7DE2-9205-2D176F9E7A24}"/>
              </a:ext>
            </a:extLst>
          </p:cNvPr>
          <p:cNvSpPr/>
          <p:nvPr/>
        </p:nvSpPr>
        <p:spPr>
          <a:xfrm>
            <a:off x="4832772" y="4354019"/>
            <a:ext cx="1815715" cy="1089429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accent6"/>
                </a:solidFill>
              </a:rPr>
              <a:t>Věra Hájková</a:t>
            </a:r>
          </a:p>
        </p:txBody>
      </p:sp>
      <p:sp>
        <p:nvSpPr>
          <p:cNvPr id="7" name="Google Shape;116;p4">
            <a:extLst>
              <a:ext uri="{FF2B5EF4-FFF2-40B4-BE49-F238E27FC236}">
                <a16:creationId xmlns:a16="http://schemas.microsoft.com/office/drawing/2014/main" id="{20C82709-B79A-E666-6DDC-D349437D2F66}"/>
              </a:ext>
            </a:extLst>
          </p:cNvPr>
          <p:cNvSpPr/>
          <p:nvPr/>
        </p:nvSpPr>
        <p:spPr>
          <a:xfrm>
            <a:off x="6827059" y="3083020"/>
            <a:ext cx="1815715" cy="1089429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Lenka Bartůňková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8" name="Google Shape;116;p4">
            <a:extLst>
              <a:ext uri="{FF2B5EF4-FFF2-40B4-BE49-F238E27FC236}">
                <a16:creationId xmlns:a16="http://schemas.microsoft.com/office/drawing/2014/main" id="{C43830C3-2A13-F7D7-AAFB-F6162F4EC77A}"/>
              </a:ext>
            </a:extLst>
          </p:cNvPr>
          <p:cNvSpPr/>
          <p:nvPr/>
        </p:nvSpPr>
        <p:spPr>
          <a:xfrm>
            <a:off x="6827059" y="4354018"/>
            <a:ext cx="1815715" cy="1089429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?</a:t>
            </a:r>
            <a:endParaRPr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1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dirty="0"/>
              <a:t>Kmenoví pedagogové a asistenti – 2T</a:t>
            </a:r>
            <a:endParaRPr dirty="0"/>
          </a:p>
        </p:txBody>
      </p:sp>
      <p:sp>
        <p:nvSpPr>
          <p:cNvPr id="112" name="Google Shape;112;p4"/>
          <p:cNvSpPr/>
          <p:nvPr/>
        </p:nvSpPr>
        <p:spPr>
          <a:xfrm>
            <a:off x="838200" y="1812021"/>
            <a:ext cx="1815715" cy="1089429"/>
          </a:xfrm>
          <a:prstGeom prst="rect">
            <a:avLst/>
          </a:prstGeom>
          <a:solidFill>
            <a:srgbClr val="7030A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Eva </a:t>
            </a:r>
            <a:r>
              <a:rPr lang="cs-CZ" sz="1600" dirty="0" err="1">
                <a:solidFill>
                  <a:schemeClr val="bg1"/>
                </a:solidFill>
              </a:rPr>
              <a:t>Bärtlová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2835486" y="1812021"/>
            <a:ext cx="1815715" cy="1089429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Hana Paulová      </a:t>
            </a:r>
            <a:endParaRPr sz="1600" dirty="0"/>
          </a:p>
        </p:txBody>
      </p:sp>
      <p:sp>
        <p:nvSpPr>
          <p:cNvPr id="116" name="Google Shape;116;p4"/>
          <p:cNvSpPr/>
          <p:nvPr/>
        </p:nvSpPr>
        <p:spPr>
          <a:xfrm>
            <a:off x="4832774" y="1812021"/>
            <a:ext cx="1815715" cy="1089429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Hana </a:t>
            </a:r>
            <a:r>
              <a:rPr lang="cs-CZ" sz="1600" dirty="0" err="1"/>
              <a:t>Sobotovičová</a:t>
            </a:r>
            <a:endParaRPr sz="1600" dirty="0"/>
          </a:p>
        </p:txBody>
      </p:sp>
      <p:sp>
        <p:nvSpPr>
          <p:cNvPr id="118" name="Google Shape;118;p4"/>
          <p:cNvSpPr/>
          <p:nvPr/>
        </p:nvSpPr>
        <p:spPr>
          <a:xfrm>
            <a:off x="838200" y="3083022"/>
            <a:ext cx="1815715" cy="1089429"/>
          </a:xfrm>
          <a:prstGeom prst="rect">
            <a:avLst/>
          </a:prstGeom>
          <a:solidFill>
            <a:srgbClr val="7030A0"/>
          </a:solidFill>
          <a:ln w="12700" cap="flat" cmpd="sng">
            <a:solidFill>
              <a:schemeClr val="lt1">
                <a:alpha val="14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Jana Vlčková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9337617" y="3148099"/>
            <a:ext cx="889184" cy="53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16;p4">
            <a:extLst>
              <a:ext uri="{FF2B5EF4-FFF2-40B4-BE49-F238E27FC236}">
                <a16:creationId xmlns:a16="http://schemas.microsoft.com/office/drawing/2014/main" id="{02BC637E-46B8-4297-AFBA-FB95339B4778}"/>
              </a:ext>
            </a:extLst>
          </p:cNvPr>
          <p:cNvSpPr/>
          <p:nvPr/>
        </p:nvSpPr>
        <p:spPr>
          <a:xfrm>
            <a:off x="6830061" y="1812021"/>
            <a:ext cx="1815715" cy="1089429"/>
          </a:xfrm>
          <a:prstGeom prst="rect">
            <a:avLst/>
          </a:prstGeom>
          <a:solidFill>
            <a:srgbClr val="8BFFFD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Ema Valeriánová</a:t>
            </a:r>
            <a:endParaRPr sz="1600" dirty="0"/>
          </a:p>
        </p:txBody>
      </p:sp>
      <p:sp>
        <p:nvSpPr>
          <p:cNvPr id="2" name="Google Shape;114;p4">
            <a:extLst>
              <a:ext uri="{FF2B5EF4-FFF2-40B4-BE49-F238E27FC236}">
                <a16:creationId xmlns:a16="http://schemas.microsoft.com/office/drawing/2014/main" id="{0E865FEE-EBDA-1190-1F4B-A39A4DA06C54}"/>
              </a:ext>
            </a:extLst>
          </p:cNvPr>
          <p:cNvSpPr/>
          <p:nvPr/>
        </p:nvSpPr>
        <p:spPr>
          <a:xfrm>
            <a:off x="2835487" y="3083021"/>
            <a:ext cx="1815715" cy="1089429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?</a:t>
            </a:r>
            <a:endParaRPr sz="1600" dirty="0"/>
          </a:p>
        </p:txBody>
      </p:sp>
      <p:sp>
        <p:nvSpPr>
          <p:cNvPr id="4" name="Google Shape;118;p4">
            <a:extLst>
              <a:ext uri="{FF2B5EF4-FFF2-40B4-BE49-F238E27FC236}">
                <a16:creationId xmlns:a16="http://schemas.microsoft.com/office/drawing/2014/main" id="{93E8783E-5605-B2D7-1CD6-6EC8E43FB71B}"/>
              </a:ext>
            </a:extLst>
          </p:cNvPr>
          <p:cNvSpPr/>
          <p:nvPr/>
        </p:nvSpPr>
        <p:spPr>
          <a:xfrm>
            <a:off x="838200" y="4354020"/>
            <a:ext cx="1815715" cy="1089429"/>
          </a:xfrm>
          <a:prstGeom prst="rect">
            <a:avLst/>
          </a:prstGeom>
          <a:solidFill>
            <a:srgbClr val="7030A0"/>
          </a:solidFill>
          <a:ln w="12700" cap="flat" cmpd="sng">
            <a:solidFill>
              <a:schemeClr val="lt1">
                <a:alpha val="14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?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5" name="Google Shape;116;p4">
            <a:extLst>
              <a:ext uri="{FF2B5EF4-FFF2-40B4-BE49-F238E27FC236}">
                <a16:creationId xmlns:a16="http://schemas.microsoft.com/office/drawing/2014/main" id="{4219382D-B3D7-2A24-03C3-8415EBB8E8F8}"/>
              </a:ext>
            </a:extLst>
          </p:cNvPr>
          <p:cNvSpPr/>
          <p:nvPr/>
        </p:nvSpPr>
        <p:spPr>
          <a:xfrm>
            <a:off x="4832773" y="3083020"/>
            <a:ext cx="1815715" cy="1089429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rgbClr val="FFFF00"/>
                </a:solidFill>
              </a:rPr>
              <a:t>Lucie Veselá</a:t>
            </a:r>
            <a:endParaRPr sz="1600" dirty="0">
              <a:solidFill>
                <a:srgbClr val="FFFF00"/>
              </a:solidFill>
            </a:endParaRPr>
          </a:p>
        </p:txBody>
      </p:sp>
      <p:sp>
        <p:nvSpPr>
          <p:cNvPr id="6" name="Google Shape;116;p4">
            <a:extLst>
              <a:ext uri="{FF2B5EF4-FFF2-40B4-BE49-F238E27FC236}">
                <a16:creationId xmlns:a16="http://schemas.microsoft.com/office/drawing/2014/main" id="{18939C82-A221-7DE2-9205-2D176F9E7A24}"/>
              </a:ext>
            </a:extLst>
          </p:cNvPr>
          <p:cNvSpPr/>
          <p:nvPr/>
        </p:nvSpPr>
        <p:spPr>
          <a:xfrm>
            <a:off x="4832773" y="4354018"/>
            <a:ext cx="1815715" cy="1089429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?</a:t>
            </a:r>
          </a:p>
        </p:txBody>
      </p:sp>
      <p:sp>
        <p:nvSpPr>
          <p:cNvPr id="7" name="Google Shape;116;p4">
            <a:extLst>
              <a:ext uri="{FF2B5EF4-FFF2-40B4-BE49-F238E27FC236}">
                <a16:creationId xmlns:a16="http://schemas.microsoft.com/office/drawing/2014/main" id="{20C82709-B79A-E666-6DDC-D349437D2F66}"/>
              </a:ext>
            </a:extLst>
          </p:cNvPr>
          <p:cNvSpPr/>
          <p:nvPr/>
        </p:nvSpPr>
        <p:spPr>
          <a:xfrm>
            <a:off x="6827059" y="3083020"/>
            <a:ext cx="1815715" cy="1089429"/>
          </a:xfrm>
          <a:prstGeom prst="rect">
            <a:avLst/>
          </a:prstGeom>
          <a:solidFill>
            <a:srgbClr val="8BFFFD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Lucie Haklová</a:t>
            </a:r>
            <a:endParaRPr sz="1600" dirty="0"/>
          </a:p>
        </p:txBody>
      </p:sp>
      <p:sp>
        <p:nvSpPr>
          <p:cNvPr id="8" name="Google Shape;116;p4">
            <a:extLst>
              <a:ext uri="{FF2B5EF4-FFF2-40B4-BE49-F238E27FC236}">
                <a16:creationId xmlns:a16="http://schemas.microsoft.com/office/drawing/2014/main" id="{C43830C3-2A13-F7D7-AAFB-F6162F4EC77A}"/>
              </a:ext>
            </a:extLst>
          </p:cNvPr>
          <p:cNvSpPr/>
          <p:nvPr/>
        </p:nvSpPr>
        <p:spPr>
          <a:xfrm>
            <a:off x="6827059" y="4354018"/>
            <a:ext cx="1815715" cy="1089429"/>
          </a:xfrm>
          <a:prstGeom prst="rect">
            <a:avLst/>
          </a:prstGeom>
          <a:solidFill>
            <a:srgbClr val="8BFFFD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/>
              <a:t>?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222803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dirty="0"/>
              <a:t>Kmenoví pedagogové a asistenti – 3T</a:t>
            </a:r>
            <a:endParaRPr dirty="0"/>
          </a:p>
        </p:txBody>
      </p:sp>
      <p:sp>
        <p:nvSpPr>
          <p:cNvPr id="112" name="Google Shape;112;p4"/>
          <p:cNvSpPr/>
          <p:nvPr/>
        </p:nvSpPr>
        <p:spPr>
          <a:xfrm>
            <a:off x="838200" y="1812021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solidFill>
                  <a:schemeClr val="bg1"/>
                </a:solidFill>
              </a:rPr>
              <a:t>Debora Šesták Wünsch</a:t>
            </a:r>
          </a:p>
        </p:txBody>
      </p:sp>
      <p:sp>
        <p:nvSpPr>
          <p:cNvPr id="114" name="Google Shape;114;p4"/>
          <p:cNvSpPr/>
          <p:nvPr/>
        </p:nvSpPr>
        <p:spPr>
          <a:xfrm>
            <a:off x="2835487" y="1812021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Tereza Lepší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4832774" y="1812021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Irena </a:t>
            </a:r>
            <a:r>
              <a:rPr lang="cs-CZ" sz="1600" dirty="0" err="1">
                <a:solidFill>
                  <a:schemeClr val="bg1"/>
                </a:solidFill>
              </a:rPr>
              <a:t>Sisrová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838200" y="3083022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Lenka </a:t>
            </a:r>
            <a:r>
              <a:rPr lang="cs-CZ" sz="1600" dirty="0" err="1">
                <a:solidFill>
                  <a:schemeClr val="bg1"/>
                </a:solidFill>
              </a:rPr>
              <a:t>Krummerová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9337617" y="3148099"/>
            <a:ext cx="889184" cy="53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16;p4">
            <a:extLst>
              <a:ext uri="{FF2B5EF4-FFF2-40B4-BE49-F238E27FC236}">
                <a16:creationId xmlns:a16="http://schemas.microsoft.com/office/drawing/2014/main" id="{02BC637E-46B8-4297-AFBA-FB95339B4778}"/>
              </a:ext>
            </a:extLst>
          </p:cNvPr>
          <p:cNvSpPr/>
          <p:nvPr/>
        </p:nvSpPr>
        <p:spPr>
          <a:xfrm>
            <a:off x="6830061" y="1812021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Jakub </a:t>
            </a:r>
            <a:r>
              <a:rPr lang="cs-CZ" sz="1600" dirty="0" err="1">
                <a:solidFill>
                  <a:schemeClr val="bg1"/>
                </a:solidFill>
              </a:rPr>
              <a:t>Hankiewicz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2" name="Google Shape;114;p4">
            <a:extLst>
              <a:ext uri="{FF2B5EF4-FFF2-40B4-BE49-F238E27FC236}">
                <a16:creationId xmlns:a16="http://schemas.microsoft.com/office/drawing/2014/main" id="{0E865FEE-EBDA-1190-1F4B-A39A4DA06C54}"/>
              </a:ext>
            </a:extLst>
          </p:cNvPr>
          <p:cNvSpPr/>
          <p:nvPr/>
        </p:nvSpPr>
        <p:spPr>
          <a:xfrm>
            <a:off x="2849775" y="3083021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Lukáš Doležal</a:t>
            </a:r>
          </a:p>
        </p:txBody>
      </p:sp>
      <p:sp>
        <p:nvSpPr>
          <p:cNvPr id="5" name="Google Shape;116;p4">
            <a:extLst>
              <a:ext uri="{FF2B5EF4-FFF2-40B4-BE49-F238E27FC236}">
                <a16:creationId xmlns:a16="http://schemas.microsoft.com/office/drawing/2014/main" id="{4219382D-B3D7-2A24-03C3-8415EBB8E8F8}"/>
              </a:ext>
            </a:extLst>
          </p:cNvPr>
          <p:cNvSpPr/>
          <p:nvPr/>
        </p:nvSpPr>
        <p:spPr>
          <a:xfrm>
            <a:off x="4832773" y="3083020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Jana Bořilová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asistent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7" name="Google Shape;116;p4">
            <a:extLst>
              <a:ext uri="{FF2B5EF4-FFF2-40B4-BE49-F238E27FC236}">
                <a16:creationId xmlns:a16="http://schemas.microsoft.com/office/drawing/2014/main" id="{20C82709-B79A-E666-6DDC-D349437D2F66}"/>
              </a:ext>
            </a:extLst>
          </p:cNvPr>
          <p:cNvSpPr/>
          <p:nvPr/>
        </p:nvSpPr>
        <p:spPr>
          <a:xfrm>
            <a:off x="6827059" y="3083020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Vanda </a:t>
            </a:r>
            <a:r>
              <a:rPr lang="cs-CZ" sz="1600" dirty="0" err="1">
                <a:solidFill>
                  <a:schemeClr val="bg1"/>
                </a:solidFill>
              </a:rPr>
              <a:t>Luiss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3" name="Google Shape;118;p4">
            <a:extLst>
              <a:ext uri="{FF2B5EF4-FFF2-40B4-BE49-F238E27FC236}">
                <a16:creationId xmlns:a16="http://schemas.microsoft.com/office/drawing/2014/main" id="{5B093CA2-AB2C-6597-CE11-4D807A6089F8}"/>
              </a:ext>
            </a:extLst>
          </p:cNvPr>
          <p:cNvSpPr/>
          <p:nvPr/>
        </p:nvSpPr>
        <p:spPr>
          <a:xfrm>
            <a:off x="838200" y="4354018"/>
            <a:ext cx="1815715" cy="1089429"/>
          </a:xfrm>
          <a:prstGeom prst="rect">
            <a:avLst/>
          </a:prstGeom>
          <a:solidFill>
            <a:srgbClr val="9E3959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1"/>
                </a:solidFill>
              </a:rPr>
              <a:t>?</a:t>
            </a:r>
            <a:endParaRPr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0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75EE5-4674-6388-4CF5-5B18DFDA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Angličtina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897B4-433B-E033-DEE8-70EDC8319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dirty="0"/>
              <a:t>První </a:t>
            </a:r>
            <a:r>
              <a:rPr lang="cs-CZ" sz="2200" dirty="0" err="1"/>
              <a:t>trojročí</a:t>
            </a: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2 h gramatiky + 3 h CLIL (Jitka Laubová, </a:t>
            </a:r>
            <a:r>
              <a:rPr lang="cs-CZ" sz="2200" dirty="0" err="1"/>
              <a:t>Zaher</a:t>
            </a:r>
            <a:r>
              <a:rPr lang="cs-CZ" sz="2200" dirty="0"/>
              <a:t> </a:t>
            </a:r>
            <a:r>
              <a:rPr lang="cs-CZ" sz="2200" dirty="0" err="1"/>
              <a:t>Mousli</a:t>
            </a:r>
            <a:r>
              <a:rPr lang="cs-CZ" sz="2200" dirty="0"/>
              <a:t>, Gábina Kozáková, Olga Doležalová)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200" dirty="0"/>
              <a:t>Druhé </a:t>
            </a:r>
            <a:r>
              <a:rPr lang="cs-CZ" sz="2200" dirty="0" err="1"/>
              <a:t>trojročí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- 3 h gramatiky + 2 h CLIL (Jitka Laubová, </a:t>
            </a:r>
            <a:r>
              <a:rPr lang="cs-CZ" sz="2200" dirty="0" err="1"/>
              <a:t>Zaher</a:t>
            </a:r>
            <a:r>
              <a:rPr lang="cs-CZ" sz="2200" dirty="0"/>
              <a:t> </a:t>
            </a:r>
            <a:r>
              <a:rPr lang="cs-CZ" sz="2200" dirty="0" err="1"/>
              <a:t>Mousli</a:t>
            </a:r>
            <a:r>
              <a:rPr lang="cs-CZ" sz="2200" dirty="0"/>
              <a:t>, Magda </a:t>
            </a:r>
            <a:r>
              <a:rPr lang="cs-CZ" sz="2200" dirty="0" err="1"/>
              <a:t>Neusar</a:t>
            </a:r>
            <a:r>
              <a:rPr lang="cs-CZ" sz="2200" dirty="0"/>
              <a:t>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200" dirty="0"/>
              <a:t>Třetí </a:t>
            </a:r>
            <a:r>
              <a:rPr lang="cs-CZ" sz="2200" dirty="0" err="1"/>
              <a:t>trojročí</a:t>
            </a: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2 h gramatiky + 2xka, 1 projekt 6 h 1x za 14 dní (Debora Wünsch, ???)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200" dirty="0"/>
              <a:t>Homogenní třída </a:t>
            </a:r>
          </a:p>
          <a:p>
            <a:pPr marL="0" indent="0">
              <a:buNone/>
            </a:pPr>
            <a:r>
              <a:rPr lang="cs-CZ" sz="2200" dirty="0"/>
              <a:t>- 3 h gramatiky + 2 h CLIL</a:t>
            </a:r>
          </a:p>
        </p:txBody>
      </p:sp>
    </p:spTree>
    <p:extLst>
      <p:ext uri="{BB962C8B-B14F-4D97-AF65-F5344CB8AC3E}">
        <p14:creationId xmlns:p14="http://schemas.microsoft.com/office/powerpoint/2010/main" val="4964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5F23275-A650-B121-0191-5D2590B2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S </a:t>
            </a:r>
            <a:r>
              <a:rPr lang="en-US" sz="4000" dirty="0" err="1">
                <a:solidFill>
                  <a:schemeClr val="tx2"/>
                </a:solidFill>
              </a:rPr>
              <a:t>čím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nám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můžou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rodiče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pomoci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6CD406A-0CD2-FA21-8145-BD1B3353C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4121" y="4171528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0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Obrázek 11" descr="Obsah obrázku Barevnost, kruh, Grafika&#10;&#10;Popis byl vytvořen automaticky">
            <a:extLst>
              <a:ext uri="{FF2B5EF4-FFF2-40B4-BE49-F238E27FC236}">
                <a16:creationId xmlns:a16="http://schemas.microsoft.com/office/drawing/2014/main" id="{0F5379E6-115B-C9A1-6379-6AE25BC08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801" y="320231"/>
            <a:ext cx="10040945" cy="28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8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B21058A-1AB2-9B32-4E8A-15B9740C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nám pomůže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DF665F-F879-0371-00B7-7C96DBF39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Sháníme funkční PC, notebooky </a:t>
            </a:r>
          </a:p>
          <a:p>
            <a:pPr marL="457200" lvl="1" indent="0">
              <a:buNone/>
            </a:pPr>
            <a:r>
              <a:rPr lang="cs-CZ" dirty="0"/>
              <a:t>– ve třídách nám obecně chybí, nebo jsou zastaralé (více než 10 let staré), škola má omezený rozpočet</a:t>
            </a:r>
          </a:p>
          <a:p>
            <a:r>
              <a:rPr lang="cs-CZ" dirty="0"/>
              <a:t>Sdílet </a:t>
            </a:r>
            <a:r>
              <a:rPr lang="cs-CZ" dirty="0" err="1"/>
              <a:t>info</a:t>
            </a:r>
            <a:r>
              <a:rPr lang="cs-CZ" dirty="0"/>
              <a:t> ohledně asistentů pedagoga</a:t>
            </a:r>
          </a:p>
          <a:p>
            <a:r>
              <a:rPr lang="cs-CZ" dirty="0"/>
              <a:t>Sdílet </a:t>
            </a:r>
            <a:r>
              <a:rPr lang="cs-CZ" dirty="0" err="1"/>
              <a:t>info</a:t>
            </a:r>
            <a:r>
              <a:rPr lang="cs-CZ" dirty="0"/>
              <a:t> ohledně kolegy do 3. </a:t>
            </a:r>
            <a:r>
              <a:rPr lang="cs-CZ" dirty="0" err="1"/>
              <a:t>trojročí</a:t>
            </a:r>
            <a:r>
              <a:rPr lang="cs-CZ" dirty="0"/>
              <a:t> (aj, projekty, TV)</a:t>
            </a:r>
          </a:p>
          <a:p>
            <a:r>
              <a:rPr lang="cs-CZ" dirty="0" err="1"/>
              <a:t>Granter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953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3680B-B556-53F2-1483-9A6BB6E30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kultury spolupráce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23CD11-7DA6-107B-4925-8D155A5F4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Pomozte nám prosím:</a:t>
            </a:r>
          </a:p>
          <a:p>
            <a:r>
              <a:rPr lang="cs-CZ" dirty="0"/>
              <a:t>Nastavit kulturu oceňování</a:t>
            </a:r>
          </a:p>
          <a:p>
            <a:r>
              <a:rPr lang="cs-CZ" dirty="0"/>
              <a:t>Nepředpokládat nečestné úmysly nebo nedostatečný zájem o děti</a:t>
            </a:r>
          </a:p>
          <a:p>
            <a:r>
              <a:rPr lang="cs-CZ" dirty="0"/>
              <a:t>Když kritika, tak s návrhem řešení, laskavě</a:t>
            </a:r>
          </a:p>
          <a:p>
            <a:r>
              <a:rPr lang="cs-CZ" dirty="0"/>
              <a:t>Napište jednou za měsíc svým učitelům něco pěkného </a:t>
            </a:r>
            <a:r>
              <a:rPr lang="cs-CZ" dirty="0">
                <a:sym typeface="Wingdings" pitchFamily="2" charset="2"/>
              </a:rPr>
              <a:t></a:t>
            </a:r>
          </a:p>
          <a:p>
            <a:r>
              <a:rPr lang="cs-CZ" dirty="0">
                <a:sym typeface="Wingdings" pitchFamily="2" charset="2"/>
              </a:rPr>
              <a:t>PATŘÍME K SOBĚ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7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5F23275-A650-B121-0191-5D2590B2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 se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dělo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6CD406A-0CD2-FA21-8145-BD1B3353C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4121" y="4171528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0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Obrázek 11" descr="Obsah obrázku Barevnost, kruh, Grafika&#10;&#10;Popis byl vytvořen automaticky">
            <a:extLst>
              <a:ext uri="{FF2B5EF4-FFF2-40B4-BE49-F238E27FC236}">
                <a16:creationId xmlns:a16="http://schemas.microsoft.com/office/drawing/2014/main" id="{0F5379E6-115B-C9A1-6379-6AE25BC08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801" y="320231"/>
            <a:ext cx="10040945" cy="28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3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114DBDA-566D-7005-C82A-9D20BDD4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Rok 2022/2023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9C80042-EAC7-0DDD-02C5-A1DA3DAF9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400" dirty="0"/>
              <a:t>Došlo ke změně ve vedení Montessori</a:t>
            </a:r>
          </a:p>
          <a:p>
            <a:pPr>
              <a:buFontTx/>
              <a:buChar char="-"/>
            </a:pPr>
            <a:r>
              <a:rPr lang="cs-CZ" sz="2400" dirty="0"/>
              <a:t>Vzniklo Montessori poradenské pracoviště (metodik prevence, výchovný poradce)</a:t>
            </a:r>
          </a:p>
          <a:p>
            <a:pPr>
              <a:buFontTx/>
              <a:buChar char="-"/>
            </a:pPr>
            <a:r>
              <a:rPr lang="cs-CZ" sz="2400" dirty="0"/>
              <a:t>Proběhlo šetření šikany</a:t>
            </a:r>
          </a:p>
          <a:p>
            <a:pPr>
              <a:buFontTx/>
              <a:buChar char="-"/>
            </a:pPr>
            <a:r>
              <a:rPr lang="cs-CZ" sz="2400" dirty="0"/>
              <a:t>Byla schválena nová vize</a:t>
            </a:r>
          </a:p>
          <a:p>
            <a:pPr>
              <a:buFontTx/>
              <a:buChar char="-"/>
            </a:pPr>
            <a:r>
              <a:rPr lang="cs-CZ" sz="2400" dirty="0"/>
              <a:t>Nastavili jsme pravidelné porady celého Montessori týmu</a:t>
            </a:r>
          </a:p>
          <a:p>
            <a:pPr marL="0" indent="0">
              <a:buNone/>
            </a:pPr>
            <a:r>
              <a:rPr lang="cs-CZ" sz="2400" dirty="0"/>
              <a:t>- Byla rozplánována konečná kapacita Montessori tříd</a:t>
            </a:r>
          </a:p>
          <a:p>
            <a:pPr>
              <a:buFontTx/>
              <a:buChar char="-"/>
            </a:pPr>
            <a:r>
              <a:rPr lang="cs-CZ" sz="2400" dirty="0"/>
              <a:t>Proběhlo rozdělení dětí nových tříd</a:t>
            </a:r>
          </a:p>
          <a:p>
            <a:pPr>
              <a:buFontTx/>
              <a:buChar char="-"/>
            </a:pPr>
            <a:r>
              <a:rPr lang="cs-CZ" sz="2400" dirty="0"/>
              <a:t>Bylo nastaveno nové hodnocení</a:t>
            </a:r>
          </a:p>
          <a:p>
            <a:pPr>
              <a:buFontTx/>
              <a:buChar char="-"/>
            </a:pPr>
            <a:r>
              <a:rPr lang="cs-CZ" sz="2400" dirty="0"/>
              <a:t>Proběhla školení v Montessori, třídnických hodin a šikany</a:t>
            </a:r>
          </a:p>
          <a:p>
            <a:pPr>
              <a:buFontTx/>
              <a:buChar char="-"/>
            </a:pPr>
            <a:r>
              <a:rPr lang="cs-CZ" sz="2400" dirty="0"/>
              <a:t>Všichni naši deváťáci uspěli u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76337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5F23275-A650-B121-0191-5D2590B2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 se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děje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6CD406A-0CD2-FA21-8145-BD1B3353C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4121" y="4171528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0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Obrázek 11" descr="Obsah obrázku Barevnost, kruh, Grafika&#10;&#10;Popis byl vytvořen automaticky">
            <a:extLst>
              <a:ext uri="{FF2B5EF4-FFF2-40B4-BE49-F238E27FC236}">
                <a16:creationId xmlns:a16="http://schemas.microsoft.com/office/drawing/2014/main" id="{0F5379E6-115B-C9A1-6379-6AE25BC08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801" y="320231"/>
            <a:ext cx="10040945" cy="28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4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114DBDA-566D-7005-C82A-9D20BDD4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Aktuálně řešíme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9C80042-EAC7-0DDD-02C5-A1DA3DAF9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400" dirty="0"/>
              <a:t>Probíhá mapování šikany v celé škole</a:t>
            </a:r>
          </a:p>
          <a:p>
            <a:pPr>
              <a:buFontTx/>
              <a:buChar char="-"/>
            </a:pPr>
            <a:r>
              <a:rPr lang="cs-CZ" sz="2400" dirty="0"/>
              <a:t>Probíhá projekt </a:t>
            </a:r>
            <a:r>
              <a:rPr lang="cs-CZ" sz="2400" dirty="0" err="1"/>
              <a:t>Neuroflow</a:t>
            </a:r>
            <a:r>
              <a:rPr lang="cs-CZ" sz="2400" dirty="0"/>
              <a:t> ve spolupráci s Institutem informatiky a robotiky ČVUT</a:t>
            </a:r>
          </a:p>
          <a:p>
            <a:pPr>
              <a:buFontTx/>
              <a:buChar char="-"/>
            </a:pPr>
            <a:r>
              <a:rPr lang="cs-CZ" sz="2400" dirty="0"/>
              <a:t>Zajišťujeme tým pro příští rok</a:t>
            </a:r>
          </a:p>
          <a:p>
            <a:pPr lvl="1">
              <a:buFontTx/>
              <a:buChar char="-"/>
            </a:pPr>
            <a:r>
              <a:rPr lang="cs-CZ" dirty="0"/>
              <a:t>Hledáme několik asistentů</a:t>
            </a:r>
          </a:p>
          <a:p>
            <a:pPr lvl="1">
              <a:buFontTx/>
              <a:buChar char="-"/>
            </a:pPr>
            <a:r>
              <a:rPr lang="cs-CZ" dirty="0"/>
              <a:t>Hledáme učitele angličtiny, projektů a TV do třetího </a:t>
            </a:r>
            <a:r>
              <a:rPr lang="cs-CZ" dirty="0" err="1"/>
              <a:t>trojročí</a:t>
            </a:r>
            <a:r>
              <a:rPr lang="cs-CZ" dirty="0"/>
              <a:t> (cca poloviční úvazek)</a:t>
            </a:r>
          </a:p>
          <a:p>
            <a:pPr>
              <a:buFontTx/>
              <a:buChar char="-"/>
            </a:pPr>
            <a:r>
              <a:rPr lang="cs-CZ" sz="2400" dirty="0"/>
              <a:t>Uzavíráme hodnocení, píšeme vysvědčení</a:t>
            </a:r>
          </a:p>
          <a:p>
            <a:pPr>
              <a:buFontTx/>
              <a:buChar char="-"/>
            </a:pPr>
            <a:r>
              <a:rPr lang="cs-CZ" sz="2400" dirty="0"/>
              <a:t>Připravujeme </a:t>
            </a:r>
            <a:r>
              <a:rPr lang="cs-CZ" sz="2400" dirty="0" err="1"/>
              <a:t>Monteklub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Metodičtí vedoucí oblastí</a:t>
            </a:r>
          </a:p>
          <a:p>
            <a:pPr>
              <a:buFontTx/>
              <a:buChar char="-"/>
            </a:pPr>
            <a:r>
              <a:rPr lang="cs-CZ" sz="2400" dirty="0"/>
              <a:t>Frustrace nad potenciální ztrátou pozemku</a:t>
            </a:r>
          </a:p>
        </p:txBody>
      </p:sp>
    </p:spTree>
    <p:extLst>
      <p:ext uri="{BB962C8B-B14F-4D97-AF65-F5344CB8AC3E}">
        <p14:creationId xmlns:p14="http://schemas.microsoft.com/office/powerpoint/2010/main" val="2197006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5F23275-A650-B121-0191-5D2590B2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 se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bude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dít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6CD406A-0CD2-FA21-8145-BD1B3353C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4121" y="4171528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0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Obrázek 11" descr="Obsah obrázku Barevnost, kruh, Grafika&#10;&#10;Popis byl vytvořen automaticky">
            <a:extLst>
              <a:ext uri="{FF2B5EF4-FFF2-40B4-BE49-F238E27FC236}">
                <a16:creationId xmlns:a16="http://schemas.microsoft.com/office/drawing/2014/main" id="{0F5379E6-115B-C9A1-6379-6AE25BC08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801" y="320231"/>
            <a:ext cx="10040945" cy="28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99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114DBDA-566D-7005-C82A-9D20BDD4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Rok 2023/24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9C80042-EAC7-0DDD-02C5-A1DA3DAF9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Rozbíháme nový rozvojový program pro učitele (mentoring, supervize, růstový vzdělávací program)</a:t>
            </a:r>
          </a:p>
          <a:p>
            <a:pPr>
              <a:buFontTx/>
              <a:buChar char="-"/>
            </a:pPr>
            <a:r>
              <a:rPr lang="cs-CZ" dirty="0"/>
              <a:t>Vstupujeme do programu Kiva – finský program pro prevenci šikany a vytváření vztahů ve třídách</a:t>
            </a:r>
          </a:p>
          <a:p>
            <a:pPr>
              <a:buFontTx/>
              <a:buChar char="-"/>
            </a:pPr>
            <a:r>
              <a:rPr lang="cs-CZ" dirty="0"/>
              <a:t>Poradenské pracoviště od příštího roku již autonomně (nový metodik prevence Jan Šimek)</a:t>
            </a:r>
          </a:p>
          <a:p>
            <a:pPr>
              <a:buFontTx/>
              <a:buChar char="-"/>
            </a:pPr>
            <a:r>
              <a:rPr lang="cs-CZ" dirty="0"/>
              <a:t>Metodičtí vedoucí a standardizace práce</a:t>
            </a:r>
          </a:p>
          <a:p>
            <a:pPr>
              <a:buFontTx/>
              <a:buChar char="-"/>
            </a:pPr>
            <a:r>
              <a:rPr lang="cs-CZ" dirty="0"/>
              <a:t>Budeme pilotovat </a:t>
            </a:r>
            <a:r>
              <a:rPr lang="cs-CZ" dirty="0" err="1"/>
              <a:t>Monteklub</a:t>
            </a:r>
            <a:r>
              <a:rPr lang="cs-CZ" dirty="0"/>
              <a:t> pro 1. a 2. </a:t>
            </a:r>
            <a:r>
              <a:rPr lang="cs-CZ" dirty="0" err="1"/>
              <a:t>trojročí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Nová aplikace na komunikaci s rodiči - </a:t>
            </a:r>
            <a:r>
              <a:rPr lang="cs-CZ" dirty="0" err="1"/>
              <a:t>Lyfle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13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5F23275-A650-B121-0191-5D2590B2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Složení tříd a týmu na rok 2023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6CD406A-0CD2-FA21-8145-BD1B3353C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4121" y="4171528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0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Obrázek 11" descr="Obsah obrázku Barevnost, kruh, Grafika&#10;&#10;Popis byl vytvořen automaticky">
            <a:extLst>
              <a:ext uri="{FF2B5EF4-FFF2-40B4-BE49-F238E27FC236}">
                <a16:creationId xmlns:a16="http://schemas.microsoft.com/office/drawing/2014/main" id="{0F5379E6-115B-C9A1-6379-6AE25BC08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801" y="320231"/>
            <a:ext cx="10040945" cy="28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2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Struktura trojročí</a:t>
            </a:r>
            <a:endParaRPr/>
          </a:p>
        </p:txBody>
      </p:sp>
      <p:sp>
        <p:nvSpPr>
          <p:cNvPr id="112" name="Google Shape;112;p4"/>
          <p:cNvSpPr/>
          <p:nvPr/>
        </p:nvSpPr>
        <p:spPr>
          <a:xfrm>
            <a:off x="838200" y="1827597"/>
            <a:ext cx="1815715" cy="1089429"/>
          </a:xfrm>
          <a:prstGeom prst="rect">
            <a:avLst/>
          </a:pr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>
                <a:solidFill>
                  <a:schemeClr val="bg1"/>
                </a:solidFill>
              </a:rPr>
              <a:t>MTM</a:t>
            </a:r>
            <a:endParaRPr sz="4800">
              <a:solidFill>
                <a:schemeClr val="bg1"/>
              </a:solidFill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2835487" y="1827597"/>
            <a:ext cx="1815715" cy="1089429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dirty="0">
                <a:solidFill>
                  <a:schemeClr val="bg1"/>
                </a:solidFill>
              </a:rPr>
              <a:t>MTO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4832774" y="1827597"/>
            <a:ext cx="1815715" cy="1089429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dirty="0">
                <a:solidFill>
                  <a:schemeClr val="bg1"/>
                </a:solidFill>
              </a:rPr>
              <a:t>MTZ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838200" y="3098598"/>
            <a:ext cx="1815715" cy="1089429"/>
          </a:xfrm>
          <a:prstGeom prst="rect">
            <a:avLst/>
          </a:prstGeom>
          <a:solidFill>
            <a:srgbClr val="7030A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>
                <a:solidFill>
                  <a:schemeClr val="bg1"/>
                </a:solidFill>
              </a:rPr>
              <a:t>MTF</a:t>
            </a:r>
            <a:endParaRPr sz="4800">
              <a:solidFill>
                <a:schemeClr val="bg1"/>
              </a:solidFill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2835487" y="3098598"/>
            <a:ext cx="1815715" cy="1089429"/>
          </a:xfrm>
          <a:prstGeom prst="rect">
            <a:avLst/>
          </a:prstGeom>
          <a:solidFill>
            <a:srgbClr val="FFFF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>
                <a:solidFill>
                  <a:schemeClr val="bg1"/>
                </a:solidFill>
              </a:rPr>
              <a:t>MTŽ</a:t>
            </a:r>
            <a:endParaRPr sz="4800">
              <a:solidFill>
                <a:schemeClr val="bg1"/>
              </a:solidFill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838200" y="4369599"/>
            <a:ext cx="1815715" cy="1089429"/>
          </a:xfrm>
          <a:prstGeom prst="rect">
            <a:avLst/>
          </a:prstGeom>
          <a:solidFill>
            <a:srgbClr val="00CC99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dirty="0">
                <a:solidFill>
                  <a:schemeClr val="bg1"/>
                </a:solidFill>
              </a:rPr>
              <a:t>MTR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140" name="Google Shape;140;p4"/>
          <p:cNvSpPr/>
          <p:nvPr/>
        </p:nvSpPr>
        <p:spPr>
          <a:xfrm>
            <a:off x="8827348" y="1827596"/>
            <a:ext cx="1815715" cy="1089429"/>
          </a:xfrm>
          <a:prstGeom prst="rect">
            <a:avLst/>
          </a:prstGeom>
          <a:solidFill>
            <a:srgbClr val="BBC0B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>
                <a:solidFill>
                  <a:schemeClr val="bg1"/>
                </a:solidFill>
              </a:rPr>
              <a:t>5.C</a:t>
            </a:r>
            <a:endParaRPr sz="4800">
              <a:solidFill>
                <a:schemeClr val="bg1"/>
              </a:solidFill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8827348" y="3163675"/>
            <a:ext cx="2880000" cy="53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116;p4">
            <a:extLst>
              <a:ext uri="{FF2B5EF4-FFF2-40B4-BE49-F238E27FC236}">
                <a16:creationId xmlns:a16="http://schemas.microsoft.com/office/drawing/2014/main" id="{02BC637E-46B8-4297-AFBA-FB95339B4778}"/>
              </a:ext>
            </a:extLst>
          </p:cNvPr>
          <p:cNvSpPr/>
          <p:nvPr/>
        </p:nvSpPr>
        <p:spPr>
          <a:xfrm>
            <a:off x="6830061" y="1827597"/>
            <a:ext cx="1815715" cy="1089429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s-CZ" sz="4800" dirty="0">
                <a:solidFill>
                  <a:schemeClr val="bg1"/>
                </a:solidFill>
              </a:rPr>
              <a:t>MTČ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2" name="Google Shape;120;p4">
            <a:extLst>
              <a:ext uri="{FF2B5EF4-FFF2-40B4-BE49-F238E27FC236}">
                <a16:creationId xmlns:a16="http://schemas.microsoft.com/office/drawing/2014/main" id="{9EDA364B-7FE0-1C8A-6630-E7C4E20F0EE0}"/>
              </a:ext>
            </a:extLst>
          </p:cNvPr>
          <p:cNvSpPr/>
          <p:nvPr/>
        </p:nvSpPr>
        <p:spPr>
          <a:xfrm>
            <a:off x="4832773" y="3111096"/>
            <a:ext cx="1815715" cy="1089429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dirty="0"/>
              <a:t>MTB</a:t>
            </a:r>
            <a:endParaRPr sz="4800" dirty="0"/>
          </a:p>
        </p:txBody>
      </p:sp>
      <p:sp>
        <p:nvSpPr>
          <p:cNvPr id="3" name="Google Shape;120;p4">
            <a:extLst>
              <a:ext uri="{FF2B5EF4-FFF2-40B4-BE49-F238E27FC236}">
                <a16:creationId xmlns:a16="http://schemas.microsoft.com/office/drawing/2014/main" id="{132CEB4F-647A-AD00-E170-DD50336C4DEE}"/>
              </a:ext>
            </a:extLst>
          </p:cNvPr>
          <p:cNvSpPr/>
          <p:nvPr/>
        </p:nvSpPr>
        <p:spPr>
          <a:xfrm>
            <a:off x="6830061" y="3090448"/>
            <a:ext cx="1815715" cy="1089429"/>
          </a:xfrm>
          <a:prstGeom prst="rect">
            <a:avLst/>
          </a:prstGeom>
          <a:solidFill>
            <a:srgbClr val="8BFFFD"/>
          </a:solidFill>
          <a:ln w="12700" cap="flat" cmpd="sng">
            <a:solidFill>
              <a:srgbClr val="8BFFF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dirty="0">
                <a:solidFill>
                  <a:schemeClr val="bg1"/>
                </a:solidFill>
              </a:rPr>
              <a:t>MTT</a:t>
            </a:r>
            <a:endParaRPr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14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9C9D135300554DB57F24DDE96CABF7" ma:contentTypeVersion="10" ma:contentTypeDescription="Create a new document." ma:contentTypeScope="" ma:versionID="fa17b848b03e10e0224686c168d16875">
  <xsd:schema xmlns:xsd="http://www.w3.org/2001/XMLSchema" xmlns:xs="http://www.w3.org/2001/XMLSchema" xmlns:p="http://schemas.microsoft.com/office/2006/metadata/properties" xmlns:ns2="b2ac4d56-5519-4a9e-ad7e-bf86bb935c09" xmlns:ns3="c0377654-9026-4e5d-8265-b27a26bad354" targetNamespace="http://schemas.microsoft.com/office/2006/metadata/properties" ma:root="true" ma:fieldsID="b7816087ca9e12feaf1e0885a66a1307" ns2:_="" ns3:_="">
    <xsd:import namespace="b2ac4d56-5519-4a9e-ad7e-bf86bb935c09"/>
    <xsd:import namespace="c0377654-9026-4e5d-8265-b27a26bad3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c4d56-5519-4a9e-ad7e-bf86bb935c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77654-9026-4e5d-8265-b27a26bad35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517EFC-53A9-4CB6-9359-B54544FCBE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691A8F-1C04-4B52-B764-9667F881D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c4d56-5519-4a9e-ad7e-bf86bb935c09"/>
    <ds:schemaRef ds:uri="c0377654-9026-4e5d-8265-b27a26bad3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CACDFD-7FEB-4464-BA86-60ADAF9BF958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0377654-9026-4e5d-8265-b27a26bad354"/>
    <ds:schemaRef ds:uri="http://purl.org/dc/elements/1.1/"/>
    <ds:schemaRef ds:uri="http://purl.org/dc/terms/"/>
    <ds:schemaRef ds:uri="b2ac4d56-5519-4a9e-ad7e-bf86bb935c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488</Words>
  <Application>Microsoft Macintosh PowerPoint</Application>
  <PresentationFormat>Širokoúhlá obrazovka</PresentationFormat>
  <Paragraphs>108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Prezentace aplikace PowerPoint</vt:lpstr>
      <vt:lpstr>Co se dělo</vt:lpstr>
      <vt:lpstr>Rok 2022/2023</vt:lpstr>
      <vt:lpstr>Co se děje</vt:lpstr>
      <vt:lpstr>Aktuálně řešíme</vt:lpstr>
      <vt:lpstr>Co se bude dít</vt:lpstr>
      <vt:lpstr>Rok 2023/24</vt:lpstr>
      <vt:lpstr>Složení tříd a týmu na rok 2023</vt:lpstr>
      <vt:lpstr>Struktura trojročí</vt:lpstr>
      <vt:lpstr>Kmenoví pedagogové a asistenti – 1T</vt:lpstr>
      <vt:lpstr>Kmenoví pedagogové a asistenti – 2T</vt:lpstr>
      <vt:lpstr>Kmenoví pedagogové a asistenti – 3T</vt:lpstr>
      <vt:lpstr>Angličtina</vt:lpstr>
      <vt:lpstr>S čím nám můžou rodiče pomoci</vt:lpstr>
      <vt:lpstr>Co nám pomůže</vt:lpstr>
      <vt:lpstr>Změna kultury spolupráce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krummerova</dc:creator>
  <cp:lastModifiedBy>Lenka Krummerová</cp:lastModifiedBy>
  <cp:revision>139</cp:revision>
  <dcterms:created xsi:type="dcterms:W3CDTF">2020-05-19T09:23:28Z</dcterms:created>
  <dcterms:modified xsi:type="dcterms:W3CDTF">2023-06-15T13:13:36Z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0x010100519C9D135300554DB57F24DDE96CABF7</vt:lpwstr>
  </property>
</Properties>
</file>