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15" roundtripDataSignature="AMtx7mj6h/OkpUDDDMyvCpRXAL6czW3W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customschemas.google.com/relationships/presentationmetadata" Target="metadata"/><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type="title">
  <p:cSld name="TITLE">
    <p:spTree>
      <p:nvGrpSpPr>
        <p:cNvPr id="11" name="Shape 11"/>
        <p:cNvGrpSpPr/>
        <p:nvPr/>
      </p:nvGrpSpPr>
      <p:grpSpPr>
        <a:xfrm>
          <a:off x="0" y="0"/>
          <a:ext cx="0" cy="0"/>
          <a:chOff x="0" y="0"/>
          <a:chExt cx="0" cy="0"/>
        </a:xfrm>
      </p:grpSpPr>
      <p:sp>
        <p:nvSpPr>
          <p:cNvPr id="12" name="Google Shape;12;p1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68" name="Shape 68"/>
        <p:cNvGrpSpPr/>
        <p:nvPr/>
      </p:nvGrpSpPr>
      <p:grpSpPr>
        <a:xfrm>
          <a:off x="0" y="0"/>
          <a:ext cx="0" cy="0"/>
          <a:chOff x="0" y="0"/>
          <a:chExt cx="0" cy="0"/>
        </a:xfrm>
      </p:grpSpPr>
      <p:sp>
        <p:nvSpPr>
          <p:cNvPr id="69" name="Google Shape;69;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0"/>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74" name="Shape 74"/>
        <p:cNvGrpSpPr/>
        <p:nvPr/>
      </p:nvGrpSpPr>
      <p:grpSpPr>
        <a:xfrm>
          <a:off x="0" y="0"/>
          <a:ext cx="0" cy="0"/>
          <a:chOff x="0" y="0"/>
          <a:chExt cx="0" cy="0"/>
        </a:xfrm>
      </p:grpSpPr>
      <p:sp>
        <p:nvSpPr>
          <p:cNvPr id="75" name="Google Shape;75;p21"/>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17" name="Shape 17"/>
        <p:cNvGrpSpPr/>
        <p:nvPr/>
      </p:nvGrpSpPr>
      <p:grpSpPr>
        <a:xfrm>
          <a:off x="0" y="0"/>
          <a:ext cx="0" cy="0"/>
          <a:chOff x="0" y="0"/>
          <a:chExt cx="0" cy="0"/>
        </a:xfrm>
      </p:grpSpPr>
      <p:sp>
        <p:nvSpPr>
          <p:cNvPr id="18" name="Google Shape;18;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23" name="Shape 23"/>
        <p:cNvGrpSpPr/>
        <p:nvPr/>
      </p:nvGrpSpPr>
      <p:grpSpPr>
        <a:xfrm>
          <a:off x="0" y="0"/>
          <a:ext cx="0" cy="0"/>
          <a:chOff x="0" y="0"/>
          <a:chExt cx="0" cy="0"/>
        </a:xfrm>
      </p:grpSpPr>
      <p:sp>
        <p:nvSpPr>
          <p:cNvPr id="24" name="Google Shape;24;p1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 name="Google Shape;2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29" name="Shape 29"/>
        <p:cNvGrpSpPr/>
        <p:nvPr/>
      </p:nvGrpSpPr>
      <p:grpSpPr>
        <a:xfrm>
          <a:off x="0" y="0"/>
          <a:ext cx="0" cy="0"/>
          <a:chOff x="0" y="0"/>
          <a:chExt cx="0" cy="0"/>
        </a:xfrm>
      </p:grpSpPr>
      <p:sp>
        <p:nvSpPr>
          <p:cNvPr id="30" name="Google Shape;30;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1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36" name="Shape 36"/>
        <p:cNvGrpSpPr/>
        <p:nvPr/>
      </p:nvGrpSpPr>
      <p:grpSpPr>
        <a:xfrm>
          <a:off x="0" y="0"/>
          <a:ext cx="0" cy="0"/>
          <a:chOff x="0" y="0"/>
          <a:chExt cx="0" cy="0"/>
        </a:xfrm>
      </p:grpSpPr>
      <p:sp>
        <p:nvSpPr>
          <p:cNvPr id="37" name="Google Shape;37;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1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1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1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45" name="Shape 45"/>
        <p:cNvGrpSpPr/>
        <p:nvPr/>
      </p:nvGrpSpPr>
      <p:grpSpPr>
        <a:xfrm>
          <a:off x="0" y="0"/>
          <a:ext cx="0" cy="0"/>
          <a:chOff x="0" y="0"/>
          <a:chExt cx="0" cy="0"/>
        </a:xfrm>
      </p:grpSpPr>
      <p:sp>
        <p:nvSpPr>
          <p:cNvPr id="46" name="Google Shape;46;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50" name="Shape 50"/>
        <p:cNvGrpSpPr/>
        <p:nvPr/>
      </p:nvGrpSpPr>
      <p:grpSpPr>
        <a:xfrm>
          <a:off x="0" y="0"/>
          <a:ext cx="0" cy="0"/>
          <a:chOff x="0" y="0"/>
          <a:chExt cx="0" cy="0"/>
        </a:xfrm>
      </p:grpSpPr>
      <p:sp>
        <p:nvSpPr>
          <p:cNvPr id="51" name="Google Shape;51;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54" name="Shape 54"/>
        <p:cNvGrpSpPr/>
        <p:nvPr/>
      </p:nvGrpSpPr>
      <p:grpSpPr>
        <a:xfrm>
          <a:off x="0" y="0"/>
          <a:ext cx="0" cy="0"/>
          <a:chOff x="0" y="0"/>
          <a:chExt cx="0" cy="0"/>
        </a:xfrm>
      </p:grpSpPr>
      <p:sp>
        <p:nvSpPr>
          <p:cNvPr id="55" name="Google Shape;55;p1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61" name="Shape 61"/>
        <p:cNvGrpSpPr/>
        <p:nvPr/>
      </p:nvGrpSpPr>
      <p:grpSpPr>
        <a:xfrm>
          <a:off x="0" y="0"/>
          <a:ext cx="0" cy="0"/>
          <a:chOff x="0" y="0"/>
          <a:chExt cx="0" cy="0"/>
        </a:xfrm>
      </p:grpSpPr>
      <p:sp>
        <p:nvSpPr>
          <p:cNvPr id="62" name="Google Shape;62;p1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9.jp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3.jpg"/><Relationship Id="rId5"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mapy.c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zebra_barva.jpg" id="84" name="Google Shape;84;p1"/>
          <p:cNvPicPr preferRelativeResize="0"/>
          <p:nvPr/>
        </p:nvPicPr>
        <p:blipFill rotWithShape="1">
          <a:blip r:embed="rId3">
            <a:alphaModFix/>
          </a:blip>
          <a:srcRect b="0" l="0" r="0" t="0"/>
          <a:stretch/>
        </p:blipFill>
        <p:spPr>
          <a:xfrm>
            <a:off x="2553200" y="2786350"/>
            <a:ext cx="3458701" cy="2997449"/>
          </a:xfrm>
          <a:prstGeom prst="rect">
            <a:avLst/>
          </a:prstGeom>
          <a:noFill/>
          <a:ln>
            <a:noFill/>
          </a:ln>
        </p:spPr>
      </p:pic>
      <p:sp>
        <p:nvSpPr>
          <p:cNvPr id="85" name="Google Shape;85;p1"/>
          <p:cNvSpPr txBox="1"/>
          <p:nvPr/>
        </p:nvSpPr>
        <p:spPr>
          <a:xfrm>
            <a:off x="5364112" y="6308625"/>
            <a:ext cx="2692400" cy="3079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cs-CZ" sz="1400" u="none" cap="none" strike="noStrike">
                <a:solidFill>
                  <a:schemeClr val="dk1"/>
                </a:solidFill>
                <a:latin typeface="Arial"/>
                <a:ea typeface="Arial"/>
                <a:cs typeface="Arial"/>
                <a:sym typeface="Arial"/>
              </a:rPr>
              <a:t> </a:t>
            </a:r>
            <a:r>
              <a:rPr b="0" i="1" lang="cs-CZ" sz="1400" u="none" cap="none" strike="noStrike">
                <a:solidFill>
                  <a:schemeClr val="dk1"/>
                </a:solidFill>
                <a:latin typeface="Arial"/>
                <a:ea typeface="Arial"/>
                <a:cs typeface="Arial"/>
                <a:sym typeface="Arial"/>
              </a:rPr>
              <a:t>Podporuje hlavní město Praha.</a:t>
            </a:r>
            <a:endParaRPr/>
          </a:p>
        </p:txBody>
      </p:sp>
      <p:pic>
        <p:nvPicPr>
          <p:cNvPr descr="BCŠ.jpg" id="86" name="Google Shape;86;p1"/>
          <p:cNvPicPr preferRelativeResize="0"/>
          <p:nvPr/>
        </p:nvPicPr>
        <p:blipFill rotWithShape="1">
          <a:blip r:embed="rId4">
            <a:alphaModFix/>
          </a:blip>
          <a:srcRect b="0" l="0" r="0" t="0"/>
          <a:stretch/>
        </p:blipFill>
        <p:spPr>
          <a:xfrm>
            <a:off x="1187624" y="432771"/>
            <a:ext cx="6856045" cy="835989"/>
          </a:xfrm>
          <a:prstGeom prst="rect">
            <a:avLst/>
          </a:prstGeom>
          <a:noFill/>
          <a:ln>
            <a:noFill/>
          </a:ln>
        </p:spPr>
      </p:pic>
      <p:pic>
        <p:nvPicPr>
          <p:cNvPr descr="\\DSA\doprava\Loga\MHMP\Praha_logo.jpg" id="87" name="Google Shape;87;p1"/>
          <p:cNvPicPr preferRelativeResize="0"/>
          <p:nvPr/>
        </p:nvPicPr>
        <p:blipFill rotWithShape="1">
          <a:blip r:embed="rId5">
            <a:alphaModFix/>
          </a:blip>
          <a:srcRect b="0" l="0" r="0" t="0"/>
          <a:stretch/>
        </p:blipFill>
        <p:spPr>
          <a:xfrm>
            <a:off x="8172400" y="6021288"/>
            <a:ext cx="574675" cy="576262"/>
          </a:xfrm>
          <a:prstGeom prst="rect">
            <a:avLst/>
          </a:prstGeom>
          <a:noFill/>
          <a:ln>
            <a:noFill/>
          </a:ln>
        </p:spPr>
      </p:pic>
      <p:pic>
        <p:nvPicPr>
          <p:cNvPr descr="Mapy.cz nově nabízí jízdní řády pro celou ČR | Dotekomanie.cz" id="88" name="Google Shape;88;p1"/>
          <p:cNvPicPr preferRelativeResize="0"/>
          <p:nvPr/>
        </p:nvPicPr>
        <p:blipFill rotWithShape="1">
          <a:blip r:embed="rId6">
            <a:alphaModFix/>
          </a:blip>
          <a:srcRect b="0" l="0" r="0" t="0"/>
          <a:stretch/>
        </p:blipFill>
        <p:spPr>
          <a:xfrm>
            <a:off x="2339752" y="6021288"/>
            <a:ext cx="1656184" cy="681958"/>
          </a:xfrm>
          <a:prstGeom prst="rect">
            <a:avLst/>
          </a:prstGeom>
          <a:noFill/>
          <a:ln>
            <a:noFill/>
          </a:ln>
        </p:spPr>
      </p:pic>
      <p:pic>
        <p:nvPicPr>
          <p:cNvPr id="89" name="Google Shape;89;p1"/>
          <p:cNvPicPr preferRelativeResize="0"/>
          <p:nvPr/>
        </p:nvPicPr>
        <p:blipFill rotWithShape="1">
          <a:blip r:embed="rId7">
            <a:alphaModFix/>
          </a:blip>
          <a:srcRect b="0" l="0" r="0" t="0"/>
          <a:stretch/>
        </p:blipFill>
        <p:spPr>
          <a:xfrm>
            <a:off x="323528" y="5877272"/>
            <a:ext cx="1106668" cy="980728"/>
          </a:xfrm>
          <a:prstGeom prst="rect">
            <a:avLst/>
          </a:prstGeom>
          <a:noFill/>
          <a:ln>
            <a:noFill/>
          </a:ln>
        </p:spPr>
      </p:pic>
      <p:sp>
        <p:nvSpPr>
          <p:cNvPr id="90" name="Google Shape;90;p1"/>
          <p:cNvSpPr txBox="1"/>
          <p:nvPr/>
        </p:nvSpPr>
        <p:spPr>
          <a:xfrm>
            <a:off x="1410200" y="1736775"/>
            <a:ext cx="6486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3200">
                <a:latin typeface="Calibri"/>
                <a:ea typeface="Calibri"/>
                <a:cs typeface="Calibri"/>
                <a:sym typeface="Calibri"/>
              </a:rPr>
              <a:t>Jak vyznačit cestu do školy - NÁVOD</a:t>
            </a:r>
            <a:endParaRPr sz="3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2"/>
          <p:cNvPicPr preferRelativeResize="0"/>
          <p:nvPr/>
        </p:nvPicPr>
        <p:blipFill rotWithShape="1">
          <a:blip r:embed="rId3">
            <a:alphaModFix/>
          </a:blip>
          <a:srcRect b="13838" l="77712" r="1362" t="27299"/>
          <a:stretch/>
        </p:blipFill>
        <p:spPr>
          <a:xfrm>
            <a:off x="1331640" y="4914787"/>
            <a:ext cx="1728192" cy="1943213"/>
          </a:xfrm>
          <a:prstGeom prst="rect">
            <a:avLst/>
          </a:prstGeom>
          <a:noFill/>
          <a:ln>
            <a:noFill/>
          </a:ln>
        </p:spPr>
      </p:pic>
      <p:pic>
        <p:nvPicPr>
          <p:cNvPr id="96" name="Google Shape;96;p2"/>
          <p:cNvPicPr preferRelativeResize="0"/>
          <p:nvPr/>
        </p:nvPicPr>
        <p:blipFill rotWithShape="1">
          <a:blip r:embed="rId4">
            <a:alphaModFix/>
          </a:blip>
          <a:srcRect b="4884" l="66210" r="5762" t="45912"/>
          <a:stretch/>
        </p:blipFill>
        <p:spPr>
          <a:xfrm>
            <a:off x="6516216" y="4653136"/>
            <a:ext cx="1728347" cy="2204864"/>
          </a:xfrm>
          <a:prstGeom prst="rect">
            <a:avLst/>
          </a:prstGeom>
          <a:noFill/>
          <a:ln>
            <a:noFill/>
          </a:ln>
        </p:spPr>
      </p:pic>
      <p:pic>
        <p:nvPicPr>
          <p:cNvPr id="97" name="Google Shape;97;p2"/>
          <p:cNvPicPr preferRelativeResize="0"/>
          <p:nvPr/>
        </p:nvPicPr>
        <p:blipFill rotWithShape="1">
          <a:blip r:embed="rId5">
            <a:alphaModFix/>
          </a:blip>
          <a:srcRect b="7418" l="8625" r="66958" t="55833"/>
          <a:stretch/>
        </p:blipFill>
        <p:spPr>
          <a:xfrm>
            <a:off x="6804248" y="44624"/>
            <a:ext cx="2160240" cy="2362763"/>
          </a:xfrm>
          <a:prstGeom prst="rect">
            <a:avLst/>
          </a:prstGeom>
          <a:noFill/>
          <a:ln>
            <a:noFill/>
          </a:ln>
        </p:spPr>
      </p:pic>
      <p:sp>
        <p:nvSpPr>
          <p:cNvPr id="98" name="Google Shape;98;p2"/>
          <p:cNvSpPr txBox="1"/>
          <p:nvPr>
            <p:ph idx="1" type="body"/>
          </p:nvPr>
        </p:nvSpPr>
        <p:spPr>
          <a:xfrm>
            <a:off x="457200" y="332656"/>
            <a:ext cx="8229600" cy="194421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None/>
            </a:pPr>
            <a:r>
              <a:rPr lang="cs-CZ"/>
              <a:t>Ahoj!</a:t>
            </a:r>
            <a:endParaRPr/>
          </a:p>
          <a:p>
            <a:pPr indent="0" lvl="0" marL="0" rtl="0" algn="l">
              <a:spcBef>
                <a:spcPts val="640"/>
              </a:spcBef>
              <a:spcAft>
                <a:spcPts val="0"/>
              </a:spcAft>
              <a:buClr>
                <a:schemeClr val="dk1"/>
              </a:buClr>
              <a:buSzPts val="3200"/>
              <a:buNone/>
            </a:pPr>
            <a:r>
              <a:rPr lang="cs-CZ"/>
              <a:t>Tvoje škola se zapojila do programu </a:t>
            </a:r>
            <a:endParaRPr/>
          </a:p>
          <a:p>
            <a:pPr indent="0" lvl="0" marL="0" rtl="0" algn="l">
              <a:spcBef>
                <a:spcPts val="640"/>
              </a:spcBef>
              <a:spcAft>
                <a:spcPts val="0"/>
              </a:spcAft>
              <a:buClr>
                <a:schemeClr val="dk1"/>
              </a:buClr>
              <a:buSzPts val="3200"/>
              <a:buNone/>
            </a:pPr>
            <a:r>
              <a:rPr b="1" lang="cs-CZ"/>
              <a:t>BEZPEČNÉ CESTY DO ŠKOLY.</a:t>
            </a:r>
            <a:endParaRPr/>
          </a:p>
        </p:txBody>
      </p:sp>
      <p:sp>
        <p:nvSpPr>
          <p:cNvPr id="99" name="Google Shape;99;p2"/>
          <p:cNvSpPr/>
          <p:nvPr/>
        </p:nvSpPr>
        <p:spPr>
          <a:xfrm>
            <a:off x="467544" y="2204863"/>
            <a:ext cx="8424936"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3200">
                <a:solidFill>
                  <a:schemeClr val="dk1"/>
                </a:solidFill>
                <a:latin typeface="Calibri"/>
                <a:ea typeface="Calibri"/>
                <a:cs typeface="Calibri"/>
                <a:sym typeface="Calibri"/>
              </a:rPr>
              <a:t>To proto, aby ulice okolo školy byly bezpečné, aby se všechny děti v pořádku dostaly do školy </a:t>
            </a:r>
            <a:br>
              <a:rPr lang="cs-CZ" sz="3200">
                <a:solidFill>
                  <a:schemeClr val="dk1"/>
                </a:solidFill>
                <a:latin typeface="Calibri"/>
                <a:ea typeface="Calibri"/>
                <a:cs typeface="Calibri"/>
                <a:sym typeface="Calibri"/>
              </a:rPr>
            </a:br>
            <a:r>
              <a:rPr lang="cs-CZ" sz="3200">
                <a:solidFill>
                  <a:schemeClr val="dk1"/>
                </a:solidFill>
                <a:latin typeface="Calibri"/>
                <a:ea typeface="Calibri"/>
                <a:cs typeface="Calibri"/>
                <a:sym typeface="Calibri"/>
              </a:rPr>
              <a:t>i zpátky domů. A taky aby tam děti i rodiče chodili rádi .</a:t>
            </a:r>
            <a:endParaRPr/>
          </a:p>
          <a:p>
            <a:pPr indent="0" lvl="0" marL="0" marR="0" rtl="0" algn="l">
              <a:spcBef>
                <a:spcPts val="0"/>
              </a:spcBef>
              <a:spcAft>
                <a:spcPts val="0"/>
              </a:spcAft>
              <a:buNone/>
            </a:pPr>
            <a:r>
              <a:rPr lang="cs-CZ" sz="3200">
                <a:solidFill>
                  <a:schemeClr val="dk1"/>
                </a:solidFill>
                <a:latin typeface="Calibri"/>
                <a:ea typeface="Calibri"/>
                <a:cs typeface="Calibri"/>
                <a:sym typeface="Calibri"/>
              </a:rPr>
              <a:t>Potřebujeme zjistit, kudy děti do školy chodí a kde se třeba bojí. Pomůžeš nám?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idx="1" type="body"/>
          </p:nvPr>
        </p:nvSpPr>
        <p:spPr>
          <a:xfrm>
            <a:off x="457200" y="548681"/>
            <a:ext cx="8229600" cy="568863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200"/>
              <a:buNone/>
            </a:pPr>
            <a:r>
              <a:rPr lang="cs-CZ"/>
              <a:t>Nakreslíme spolu do mapy, kudy chodíš do školy PĚŠKY, NEBO JEZDÍŠ NA KOLOBĚŽCE NEBO NA KOLE. Tu část cesty, kterou jedeš tramvají, autobusem, metrem, vlakem nebo autem do mapy nekresli.</a:t>
            </a:r>
            <a:endParaRPr/>
          </a:p>
          <a:p>
            <a:pPr indent="0" lvl="0" marL="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rPr lang="cs-CZ"/>
              <a:t>Otevři si v internetovém prohlížeči stránku </a:t>
            </a:r>
            <a:r>
              <a:rPr lang="cs-CZ" u="sng">
                <a:solidFill>
                  <a:schemeClr val="hlink"/>
                </a:solidFill>
                <a:hlinkClick r:id="rId3"/>
              </a:rPr>
              <a:t>www.mapy.cz</a:t>
            </a:r>
            <a:r>
              <a:rPr lang="cs-CZ"/>
              <a:t>.</a:t>
            </a:r>
            <a:endParaRPr/>
          </a:p>
          <a:p>
            <a:pPr indent="0" lvl="0" marL="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rPr lang="cs-CZ"/>
              <a:t>Bude to vypadat asi takhle:</a:t>
            </a:r>
            <a:endParaRPr/>
          </a:p>
          <a:p>
            <a:pPr indent="0" lvl="0" marL="0" rtl="0" algn="l">
              <a:spcBef>
                <a:spcPts val="640"/>
              </a:spcBef>
              <a:spcAft>
                <a:spcPts val="0"/>
              </a:spcAft>
              <a:buClr>
                <a:schemeClr val="dk1"/>
              </a:buClr>
              <a:buSzPts val="32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grpSp>
        <p:nvGrpSpPr>
          <p:cNvPr id="109" name="Google Shape;109;p4"/>
          <p:cNvGrpSpPr/>
          <p:nvPr/>
        </p:nvGrpSpPr>
        <p:grpSpPr>
          <a:xfrm>
            <a:off x="0" y="0"/>
            <a:ext cx="9144000" cy="4922592"/>
            <a:chOff x="0" y="188640"/>
            <a:chExt cx="9144000" cy="4922592"/>
          </a:xfrm>
        </p:grpSpPr>
        <p:pic>
          <p:nvPicPr>
            <p:cNvPr id="110" name="Google Shape;110;p4"/>
            <p:cNvPicPr preferRelativeResize="0"/>
            <p:nvPr/>
          </p:nvPicPr>
          <p:blipFill rotWithShape="1">
            <a:blip r:embed="rId3">
              <a:alphaModFix/>
            </a:blip>
            <a:srcRect b="0" l="0" r="0" t="0"/>
            <a:stretch/>
          </p:blipFill>
          <p:spPr>
            <a:xfrm>
              <a:off x="0" y="188640"/>
              <a:ext cx="9144000" cy="4922592"/>
            </a:xfrm>
            <a:prstGeom prst="rect">
              <a:avLst/>
            </a:prstGeom>
            <a:noFill/>
            <a:ln>
              <a:noFill/>
            </a:ln>
          </p:spPr>
        </p:pic>
        <p:sp>
          <p:nvSpPr>
            <p:cNvPr id="111" name="Google Shape;111;p4"/>
            <p:cNvSpPr/>
            <p:nvPr/>
          </p:nvSpPr>
          <p:spPr>
            <a:xfrm>
              <a:off x="7668344" y="1988840"/>
              <a:ext cx="1475656" cy="57606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cxnSp>
        <p:nvCxnSpPr>
          <p:cNvPr id="112" name="Google Shape;112;p4"/>
          <p:cNvCxnSpPr/>
          <p:nvPr/>
        </p:nvCxnSpPr>
        <p:spPr>
          <a:xfrm flipH="1" rot="10800000">
            <a:off x="8028384" y="476672"/>
            <a:ext cx="432048" cy="4680520"/>
          </a:xfrm>
          <a:prstGeom prst="straightConnector1">
            <a:avLst/>
          </a:prstGeom>
          <a:noFill/>
          <a:ln cap="flat" cmpd="sng" w="76200">
            <a:solidFill>
              <a:srgbClr val="FF0000"/>
            </a:solidFill>
            <a:prstDash val="solid"/>
            <a:round/>
            <a:headEnd len="sm" w="sm" type="none"/>
            <a:tailEnd len="med" w="med" type="stealth"/>
          </a:ln>
        </p:spPr>
      </p:cxnSp>
      <p:sp>
        <p:nvSpPr>
          <p:cNvPr id="113" name="Google Shape;113;p4"/>
          <p:cNvSpPr/>
          <p:nvPr/>
        </p:nvSpPr>
        <p:spPr>
          <a:xfrm>
            <a:off x="827584" y="5589240"/>
            <a:ext cx="374441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800">
                <a:solidFill>
                  <a:schemeClr val="dk1"/>
                </a:solidFill>
                <a:latin typeface="Calibri"/>
                <a:ea typeface="Calibri"/>
                <a:cs typeface="Calibri"/>
                <a:sym typeface="Calibri"/>
              </a:rPr>
              <a:t>(jestli nevidíš panel nástrojů, </a:t>
            </a:r>
            <a:br>
              <a:rPr lang="cs-CZ" sz="1800">
                <a:solidFill>
                  <a:schemeClr val="dk1"/>
                </a:solidFill>
                <a:latin typeface="Calibri"/>
                <a:ea typeface="Calibri"/>
                <a:cs typeface="Calibri"/>
                <a:sym typeface="Calibri"/>
              </a:rPr>
            </a:br>
            <a:r>
              <a:rPr lang="cs-CZ" sz="1800">
                <a:solidFill>
                  <a:schemeClr val="dk1"/>
                </a:solidFill>
                <a:latin typeface="Calibri"/>
                <a:ea typeface="Calibri"/>
                <a:cs typeface="Calibri"/>
                <a:sym typeface="Calibri"/>
              </a:rPr>
              <a:t>musíš nejdřív kliknout na tuhle šipku, která bude úplně na kraji okna)</a:t>
            </a:r>
            <a:endParaRPr/>
          </a:p>
        </p:txBody>
      </p:sp>
      <p:cxnSp>
        <p:nvCxnSpPr>
          <p:cNvPr id="114" name="Google Shape;114;p4"/>
          <p:cNvCxnSpPr/>
          <p:nvPr/>
        </p:nvCxnSpPr>
        <p:spPr>
          <a:xfrm flipH="1" rot="10800000">
            <a:off x="4067944" y="2636912"/>
            <a:ext cx="3456384" cy="3240360"/>
          </a:xfrm>
          <a:prstGeom prst="straightConnector1">
            <a:avLst/>
          </a:prstGeom>
          <a:noFill/>
          <a:ln cap="flat" cmpd="sng" w="19050">
            <a:solidFill>
              <a:srgbClr val="FF0000"/>
            </a:solidFill>
            <a:prstDash val="solid"/>
            <a:round/>
            <a:headEnd len="sm" w="sm" type="none"/>
            <a:tailEnd len="med" w="med" type="stealth"/>
          </a:ln>
        </p:spPr>
      </p:cxnSp>
      <p:sp>
        <p:nvSpPr>
          <p:cNvPr id="115" name="Google Shape;115;p4"/>
          <p:cNvSpPr txBox="1"/>
          <p:nvPr/>
        </p:nvSpPr>
        <p:spPr>
          <a:xfrm>
            <a:off x="755576" y="5085184"/>
            <a:ext cx="828092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cs-CZ" sz="1800">
                <a:solidFill>
                  <a:schemeClr val="dk1"/>
                </a:solidFill>
                <a:latin typeface="Calibri"/>
                <a:ea typeface="Calibri"/>
                <a:cs typeface="Calibri"/>
                <a:sym typeface="Calibri"/>
              </a:rPr>
              <a:t>Klikni na kartu Plánování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5"/>
          <p:cNvPicPr preferRelativeResize="0"/>
          <p:nvPr/>
        </p:nvPicPr>
        <p:blipFill rotWithShape="1">
          <a:blip r:embed="rId3">
            <a:alphaModFix/>
          </a:blip>
          <a:srcRect b="0" l="0" r="0" t="0"/>
          <a:stretch/>
        </p:blipFill>
        <p:spPr>
          <a:xfrm>
            <a:off x="30651" y="1196752"/>
            <a:ext cx="9113349" cy="4934221"/>
          </a:xfrm>
          <a:prstGeom prst="rect">
            <a:avLst/>
          </a:prstGeom>
          <a:noFill/>
          <a:ln>
            <a:noFill/>
          </a:ln>
        </p:spPr>
      </p:pic>
      <p:sp>
        <p:nvSpPr>
          <p:cNvPr id="121" name="Google Shape;121;p5"/>
          <p:cNvSpPr txBox="1"/>
          <p:nvPr/>
        </p:nvSpPr>
        <p:spPr>
          <a:xfrm>
            <a:off x="3347864" y="260648"/>
            <a:ext cx="5256584"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cs-CZ" sz="1800">
                <a:solidFill>
                  <a:schemeClr val="dk1"/>
                </a:solidFill>
                <a:latin typeface="Calibri"/>
                <a:ea typeface="Calibri"/>
                <a:cs typeface="Calibri"/>
                <a:sym typeface="Calibri"/>
              </a:rPr>
              <a:t>Sem napiš ulici, kde bydlíš (nebo odkud jdeš pěšky).</a:t>
            </a:r>
            <a:endParaRPr/>
          </a:p>
        </p:txBody>
      </p:sp>
      <p:sp>
        <p:nvSpPr>
          <p:cNvPr id="122" name="Google Shape;122;p5"/>
          <p:cNvSpPr txBox="1"/>
          <p:nvPr/>
        </p:nvSpPr>
        <p:spPr>
          <a:xfrm>
            <a:off x="1691680" y="692696"/>
            <a:ext cx="5256584"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cs-CZ" sz="1800">
                <a:solidFill>
                  <a:schemeClr val="dk1"/>
                </a:solidFill>
                <a:latin typeface="Calibri"/>
                <a:ea typeface="Calibri"/>
                <a:cs typeface="Calibri"/>
                <a:sym typeface="Calibri"/>
              </a:rPr>
              <a:t>Sem napiš ulici, kde je tvoje škola.</a:t>
            </a:r>
            <a:endParaRPr/>
          </a:p>
        </p:txBody>
      </p:sp>
      <p:cxnSp>
        <p:nvCxnSpPr>
          <p:cNvPr id="123" name="Google Shape;123;p5"/>
          <p:cNvCxnSpPr/>
          <p:nvPr/>
        </p:nvCxnSpPr>
        <p:spPr>
          <a:xfrm>
            <a:off x="7812360" y="692696"/>
            <a:ext cx="288032" cy="1512168"/>
          </a:xfrm>
          <a:prstGeom prst="straightConnector1">
            <a:avLst/>
          </a:prstGeom>
          <a:noFill/>
          <a:ln cap="flat" cmpd="sng" w="28575">
            <a:solidFill>
              <a:srgbClr val="FF0000"/>
            </a:solidFill>
            <a:prstDash val="solid"/>
            <a:round/>
            <a:headEnd len="sm" w="sm" type="none"/>
            <a:tailEnd len="med" w="med" type="stealth"/>
          </a:ln>
        </p:spPr>
      </p:cxnSp>
      <p:cxnSp>
        <p:nvCxnSpPr>
          <p:cNvPr id="124" name="Google Shape;124;p5"/>
          <p:cNvCxnSpPr/>
          <p:nvPr/>
        </p:nvCxnSpPr>
        <p:spPr>
          <a:xfrm>
            <a:off x="6804248" y="1052736"/>
            <a:ext cx="1224136" cy="1512168"/>
          </a:xfrm>
          <a:prstGeom prst="straightConnector1">
            <a:avLst/>
          </a:prstGeom>
          <a:noFill/>
          <a:ln cap="flat" cmpd="sng" w="28575">
            <a:solidFill>
              <a:srgbClr val="FF0000"/>
            </a:solidFill>
            <a:prstDash val="solid"/>
            <a:round/>
            <a:headEnd len="sm" w="sm" type="none"/>
            <a:tailEnd len="med" w="med" type="stealth"/>
          </a:ln>
        </p:spPr>
      </p:cxnSp>
      <p:sp>
        <p:nvSpPr>
          <p:cNvPr id="125" name="Google Shape;125;p5"/>
          <p:cNvSpPr txBox="1"/>
          <p:nvPr/>
        </p:nvSpPr>
        <p:spPr>
          <a:xfrm>
            <a:off x="4139952" y="3933056"/>
            <a:ext cx="4752528"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cs-CZ" sz="1800">
                <a:solidFill>
                  <a:schemeClr val="dk1"/>
                </a:solidFill>
                <a:latin typeface="Calibri"/>
                <a:ea typeface="Calibri"/>
                <a:cs typeface="Calibri"/>
                <a:sym typeface="Calibri"/>
              </a:rPr>
              <a:t>Ještě musíš označit, že chceš najít cestu pěšky.</a:t>
            </a:r>
            <a:endParaRPr/>
          </a:p>
        </p:txBody>
      </p:sp>
      <p:cxnSp>
        <p:nvCxnSpPr>
          <p:cNvPr id="126" name="Google Shape;126;p5"/>
          <p:cNvCxnSpPr/>
          <p:nvPr/>
        </p:nvCxnSpPr>
        <p:spPr>
          <a:xfrm rot="10800000">
            <a:off x="8316416" y="1916832"/>
            <a:ext cx="72008" cy="2016224"/>
          </a:xfrm>
          <a:prstGeom prst="straightConnector1">
            <a:avLst/>
          </a:prstGeom>
          <a:noFill/>
          <a:ln cap="flat" cmpd="sng" w="28575">
            <a:solidFill>
              <a:srgbClr val="FF0000"/>
            </a:solidFill>
            <a:prstDash val="solid"/>
            <a:round/>
            <a:headEnd len="sm" w="sm" type="none"/>
            <a:tailEnd len="med" w="med" type="stealth"/>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6"/>
          <p:cNvPicPr preferRelativeResize="0"/>
          <p:nvPr>
            <p:ph idx="1" type="body"/>
          </p:nvPr>
        </p:nvPicPr>
        <p:blipFill rotWithShape="1">
          <a:blip r:embed="rId3">
            <a:alphaModFix/>
          </a:blip>
          <a:srcRect b="0" l="0" r="0" t="0"/>
          <a:stretch/>
        </p:blipFill>
        <p:spPr>
          <a:xfrm>
            <a:off x="0" y="116632"/>
            <a:ext cx="9167934" cy="4968552"/>
          </a:xfrm>
          <a:prstGeom prst="rect">
            <a:avLst/>
          </a:prstGeom>
          <a:noFill/>
          <a:ln>
            <a:noFill/>
          </a:ln>
        </p:spPr>
      </p:pic>
      <p:sp>
        <p:nvSpPr>
          <p:cNvPr id="132" name="Google Shape;132;p6"/>
          <p:cNvSpPr txBox="1"/>
          <p:nvPr/>
        </p:nvSpPr>
        <p:spPr>
          <a:xfrm>
            <a:off x="323528" y="5373216"/>
            <a:ext cx="835292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800">
                <a:solidFill>
                  <a:schemeClr val="dk1"/>
                </a:solidFill>
                <a:latin typeface="Calibri"/>
                <a:ea typeface="Calibri"/>
                <a:cs typeface="Calibri"/>
                <a:sym typeface="Calibri"/>
              </a:rPr>
              <a:t>Tohle je cesta, kterou najde mapa. Umísti šipky START a CÍL na správná místa.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cs-CZ" sz="1800">
                <a:solidFill>
                  <a:schemeClr val="dk1"/>
                </a:solidFill>
                <a:latin typeface="Calibri"/>
                <a:ea typeface="Calibri"/>
                <a:cs typeface="Calibri"/>
                <a:sym typeface="Calibri"/>
              </a:rPr>
              <a:t>Chodíš jinudy, než našly mapy? Nevadí cestu můžeš upravit takhle: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7"/>
          <p:cNvPicPr preferRelativeResize="0"/>
          <p:nvPr/>
        </p:nvPicPr>
        <p:blipFill rotWithShape="1">
          <a:blip r:embed="rId3">
            <a:alphaModFix/>
          </a:blip>
          <a:srcRect b="0" l="0" r="0" t="0"/>
          <a:stretch/>
        </p:blipFill>
        <p:spPr>
          <a:xfrm>
            <a:off x="251520" y="1052736"/>
            <a:ext cx="4495800" cy="5362575"/>
          </a:xfrm>
          <a:prstGeom prst="rect">
            <a:avLst/>
          </a:prstGeom>
          <a:noFill/>
          <a:ln>
            <a:noFill/>
          </a:ln>
        </p:spPr>
      </p:pic>
      <p:sp>
        <p:nvSpPr>
          <p:cNvPr id="138" name="Google Shape;138;p7"/>
          <p:cNvSpPr txBox="1"/>
          <p:nvPr/>
        </p:nvSpPr>
        <p:spPr>
          <a:xfrm>
            <a:off x="179512" y="188640"/>
            <a:ext cx="439248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800">
                <a:solidFill>
                  <a:schemeClr val="dk1"/>
                </a:solidFill>
                <a:latin typeface="Calibri"/>
                <a:ea typeface="Calibri"/>
                <a:cs typeface="Calibri"/>
                <a:sym typeface="Calibri"/>
              </a:rPr>
              <a:t>Chytneš myší cestu kdekoliv mezi startem </a:t>
            </a:r>
            <a:br>
              <a:rPr lang="cs-CZ" sz="1800">
                <a:solidFill>
                  <a:schemeClr val="dk1"/>
                </a:solidFill>
                <a:latin typeface="Calibri"/>
                <a:ea typeface="Calibri"/>
                <a:cs typeface="Calibri"/>
                <a:sym typeface="Calibri"/>
              </a:rPr>
            </a:br>
            <a:r>
              <a:rPr lang="cs-CZ" sz="1800">
                <a:solidFill>
                  <a:schemeClr val="dk1"/>
                </a:solidFill>
                <a:latin typeface="Calibri"/>
                <a:ea typeface="Calibri"/>
                <a:cs typeface="Calibri"/>
                <a:sym typeface="Calibri"/>
              </a:rPr>
              <a:t>a cílem, držíš a táhneš na místo, kudy chodíš.</a:t>
            </a:r>
            <a:endParaRPr/>
          </a:p>
        </p:txBody>
      </p:sp>
      <p:sp>
        <p:nvSpPr>
          <p:cNvPr id="139" name="Google Shape;139;p7"/>
          <p:cNvSpPr/>
          <p:nvPr/>
        </p:nvSpPr>
        <p:spPr>
          <a:xfrm rot="10200000">
            <a:off x="989263" y="2935807"/>
            <a:ext cx="144016" cy="216024"/>
          </a:xfrm>
          <a:prstGeom prst="upArrow">
            <a:avLst>
              <a:gd fmla="val 50000" name="adj1"/>
              <a:gd fmla="val 50000" name="adj2"/>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7"/>
          <p:cNvSpPr txBox="1"/>
          <p:nvPr/>
        </p:nvSpPr>
        <p:spPr>
          <a:xfrm>
            <a:off x="539552" y="2564904"/>
            <a:ext cx="864096"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200">
                <a:solidFill>
                  <a:schemeClr val="dk1"/>
                </a:solidFill>
                <a:latin typeface="Calibri"/>
                <a:ea typeface="Calibri"/>
                <a:cs typeface="Calibri"/>
                <a:sym typeface="Calibri"/>
              </a:rPr>
              <a:t>třeba tady</a:t>
            </a:r>
            <a:endParaRPr/>
          </a:p>
        </p:txBody>
      </p:sp>
      <p:cxnSp>
        <p:nvCxnSpPr>
          <p:cNvPr id="141" name="Google Shape;141;p7"/>
          <p:cNvCxnSpPr/>
          <p:nvPr/>
        </p:nvCxnSpPr>
        <p:spPr>
          <a:xfrm>
            <a:off x="1115616" y="3212976"/>
            <a:ext cx="1368152" cy="1368152"/>
          </a:xfrm>
          <a:prstGeom prst="straightConnector1">
            <a:avLst/>
          </a:prstGeom>
          <a:noFill/>
          <a:ln cap="flat" cmpd="sng" w="28575">
            <a:solidFill>
              <a:srgbClr val="FF0000"/>
            </a:solidFill>
            <a:prstDash val="solid"/>
            <a:round/>
            <a:headEnd len="sm" w="sm" type="none"/>
            <a:tailEnd len="med" w="med" type="stealth"/>
          </a:ln>
        </p:spPr>
      </p:cxnSp>
      <p:sp>
        <p:nvSpPr>
          <p:cNvPr id="142" name="Google Shape;142;p7"/>
          <p:cNvSpPr txBox="1"/>
          <p:nvPr/>
        </p:nvSpPr>
        <p:spPr>
          <a:xfrm>
            <a:off x="2483768" y="4221088"/>
            <a:ext cx="864096"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200">
                <a:solidFill>
                  <a:schemeClr val="dk1"/>
                </a:solidFill>
                <a:latin typeface="Calibri"/>
                <a:ea typeface="Calibri"/>
                <a:cs typeface="Calibri"/>
                <a:sym typeface="Calibri"/>
              </a:rPr>
              <a:t>tady pustíš</a:t>
            </a:r>
            <a:endParaRPr/>
          </a:p>
        </p:txBody>
      </p:sp>
      <p:cxnSp>
        <p:nvCxnSpPr>
          <p:cNvPr id="143" name="Google Shape;143;p7"/>
          <p:cNvCxnSpPr/>
          <p:nvPr/>
        </p:nvCxnSpPr>
        <p:spPr>
          <a:xfrm>
            <a:off x="4860032" y="3717032"/>
            <a:ext cx="576064" cy="0"/>
          </a:xfrm>
          <a:prstGeom prst="straightConnector1">
            <a:avLst/>
          </a:prstGeom>
          <a:noFill/>
          <a:ln cap="flat" cmpd="sng" w="76200">
            <a:solidFill>
              <a:srgbClr val="FF0000"/>
            </a:solidFill>
            <a:prstDash val="solid"/>
            <a:round/>
            <a:headEnd len="sm" w="sm" type="none"/>
            <a:tailEnd len="med" w="med" type="stealth"/>
          </a:ln>
        </p:spPr>
      </p:cxnSp>
      <p:pic>
        <p:nvPicPr>
          <p:cNvPr id="144" name="Google Shape;144;p7"/>
          <p:cNvPicPr preferRelativeResize="0"/>
          <p:nvPr/>
        </p:nvPicPr>
        <p:blipFill rotWithShape="1">
          <a:blip r:embed="rId4">
            <a:alphaModFix/>
          </a:blip>
          <a:srcRect b="0" l="0" r="0" t="0"/>
          <a:stretch/>
        </p:blipFill>
        <p:spPr>
          <a:xfrm>
            <a:off x="5508104" y="908720"/>
            <a:ext cx="3131840" cy="4141602"/>
          </a:xfrm>
          <a:prstGeom prst="rect">
            <a:avLst/>
          </a:prstGeom>
          <a:noFill/>
          <a:ln>
            <a:noFill/>
          </a:ln>
        </p:spPr>
      </p:pic>
      <p:sp>
        <p:nvSpPr>
          <p:cNvPr id="145" name="Google Shape;145;p7"/>
          <p:cNvSpPr txBox="1"/>
          <p:nvPr/>
        </p:nvSpPr>
        <p:spPr>
          <a:xfrm>
            <a:off x="5508104" y="5445224"/>
            <a:ext cx="316835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800">
                <a:solidFill>
                  <a:schemeClr val="dk1"/>
                </a:solidFill>
                <a:latin typeface="Calibri"/>
                <a:ea typeface="Calibri"/>
                <a:cs typeface="Calibri"/>
                <a:sym typeface="Calibri"/>
              </a:rPr>
              <a:t>A máš novou cestu, bodů můžeš přidat kolik chceš.</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8"/>
          <p:cNvSpPr txBox="1"/>
          <p:nvPr>
            <p:ph idx="1" type="body"/>
          </p:nvPr>
        </p:nvSpPr>
        <p:spPr>
          <a:xfrm>
            <a:off x="457200" y="404664"/>
            <a:ext cx="8229600" cy="572149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800"/>
              <a:buNone/>
            </a:pPr>
            <a:r>
              <a:rPr lang="cs-CZ" sz="1800"/>
              <a:t>Nemůžeš si vzpomenout, kudy vlastně chodíš? Nevadí, zkus si to připomenout:</a:t>
            </a:r>
            <a:endParaRPr/>
          </a:p>
          <a:p>
            <a:pPr indent="-342900" lvl="0" marL="342900" rtl="0" algn="l">
              <a:spcBef>
                <a:spcPts val="360"/>
              </a:spcBef>
              <a:spcAft>
                <a:spcPts val="0"/>
              </a:spcAft>
              <a:buClr>
                <a:schemeClr val="dk1"/>
              </a:buClr>
              <a:buSzPts val="1800"/>
              <a:buNone/>
            </a:pPr>
            <a:r>
              <a:t/>
            </a:r>
            <a:endParaRPr sz="1800"/>
          </a:p>
        </p:txBody>
      </p:sp>
      <p:pic>
        <p:nvPicPr>
          <p:cNvPr id="151" name="Google Shape;151;p8"/>
          <p:cNvPicPr preferRelativeResize="0"/>
          <p:nvPr/>
        </p:nvPicPr>
        <p:blipFill rotWithShape="1">
          <a:blip r:embed="rId3">
            <a:alphaModFix/>
          </a:blip>
          <a:srcRect b="83772" l="0" r="67164" t="0"/>
          <a:stretch/>
        </p:blipFill>
        <p:spPr>
          <a:xfrm>
            <a:off x="467544" y="980728"/>
            <a:ext cx="7521616" cy="1224136"/>
          </a:xfrm>
          <a:prstGeom prst="rect">
            <a:avLst/>
          </a:prstGeom>
          <a:noFill/>
          <a:ln>
            <a:noFill/>
          </a:ln>
        </p:spPr>
      </p:pic>
      <p:sp>
        <p:nvSpPr>
          <p:cNvPr id="152" name="Google Shape;152;p8"/>
          <p:cNvSpPr/>
          <p:nvPr/>
        </p:nvSpPr>
        <p:spPr>
          <a:xfrm>
            <a:off x="2339752" y="1556792"/>
            <a:ext cx="611634" cy="186755"/>
          </a:xfrm>
          <a:prstGeom prst="ellipse">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8"/>
          <p:cNvSpPr/>
          <p:nvPr/>
        </p:nvSpPr>
        <p:spPr>
          <a:xfrm>
            <a:off x="1187624" y="1556792"/>
            <a:ext cx="611634" cy="186755"/>
          </a:xfrm>
          <a:prstGeom prst="ellipse">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4" name="Google Shape;154;p8"/>
          <p:cNvPicPr preferRelativeResize="0"/>
          <p:nvPr/>
        </p:nvPicPr>
        <p:blipFill rotWithShape="1">
          <a:blip r:embed="rId4">
            <a:alphaModFix/>
          </a:blip>
          <a:srcRect b="0" l="0" r="0" t="0"/>
          <a:stretch/>
        </p:blipFill>
        <p:spPr>
          <a:xfrm>
            <a:off x="755576" y="2708920"/>
            <a:ext cx="2682888" cy="3829422"/>
          </a:xfrm>
          <a:prstGeom prst="rect">
            <a:avLst/>
          </a:prstGeom>
          <a:noFill/>
          <a:ln>
            <a:noFill/>
          </a:ln>
        </p:spPr>
      </p:pic>
      <p:cxnSp>
        <p:nvCxnSpPr>
          <p:cNvPr id="155" name="Google Shape;155;p8"/>
          <p:cNvCxnSpPr/>
          <p:nvPr/>
        </p:nvCxnSpPr>
        <p:spPr>
          <a:xfrm>
            <a:off x="1619672" y="1772816"/>
            <a:ext cx="216024" cy="792088"/>
          </a:xfrm>
          <a:prstGeom prst="straightConnector1">
            <a:avLst/>
          </a:prstGeom>
          <a:noFill/>
          <a:ln cap="flat" cmpd="sng" w="19050">
            <a:solidFill>
              <a:srgbClr val="FF0000"/>
            </a:solidFill>
            <a:prstDash val="solid"/>
            <a:round/>
            <a:headEnd len="sm" w="sm" type="none"/>
            <a:tailEnd len="med" w="med" type="stealth"/>
          </a:ln>
        </p:spPr>
      </p:cxnSp>
      <p:cxnSp>
        <p:nvCxnSpPr>
          <p:cNvPr id="156" name="Google Shape;156;p8"/>
          <p:cNvCxnSpPr/>
          <p:nvPr/>
        </p:nvCxnSpPr>
        <p:spPr>
          <a:xfrm flipH="1">
            <a:off x="2267744" y="1844824"/>
            <a:ext cx="360040" cy="720080"/>
          </a:xfrm>
          <a:prstGeom prst="straightConnector1">
            <a:avLst/>
          </a:prstGeom>
          <a:noFill/>
          <a:ln cap="flat" cmpd="sng" w="19050">
            <a:solidFill>
              <a:srgbClr val="FF0000"/>
            </a:solidFill>
            <a:prstDash val="solid"/>
            <a:round/>
            <a:headEnd len="sm" w="sm" type="none"/>
            <a:tailEnd len="med" w="med" type="stealth"/>
          </a:ln>
        </p:spPr>
      </p:cxnSp>
      <p:pic>
        <p:nvPicPr>
          <p:cNvPr id="157" name="Google Shape;157;p8"/>
          <p:cNvPicPr preferRelativeResize="0"/>
          <p:nvPr/>
        </p:nvPicPr>
        <p:blipFill rotWithShape="1">
          <a:blip r:embed="rId5">
            <a:alphaModFix/>
          </a:blip>
          <a:srcRect b="0" l="0" r="0" t="0"/>
          <a:stretch/>
        </p:blipFill>
        <p:spPr>
          <a:xfrm>
            <a:off x="3563888" y="3212976"/>
            <a:ext cx="5323641" cy="2736304"/>
          </a:xfrm>
          <a:prstGeom prst="rect">
            <a:avLst/>
          </a:prstGeom>
          <a:noFill/>
          <a:ln>
            <a:noFill/>
          </a:ln>
        </p:spPr>
      </p:pic>
      <p:sp>
        <p:nvSpPr>
          <p:cNvPr id="158" name="Google Shape;158;p8"/>
          <p:cNvSpPr/>
          <p:nvPr/>
        </p:nvSpPr>
        <p:spPr>
          <a:xfrm>
            <a:off x="2915816" y="1556792"/>
            <a:ext cx="611634" cy="186755"/>
          </a:xfrm>
          <a:prstGeom prst="ellipse">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9" name="Google Shape;159;p8"/>
          <p:cNvCxnSpPr/>
          <p:nvPr/>
        </p:nvCxnSpPr>
        <p:spPr>
          <a:xfrm>
            <a:off x="3275856" y="1844824"/>
            <a:ext cx="1512168" cy="1224136"/>
          </a:xfrm>
          <a:prstGeom prst="straightConnector1">
            <a:avLst/>
          </a:prstGeom>
          <a:noFill/>
          <a:ln cap="flat" cmpd="sng" w="19050">
            <a:solidFill>
              <a:srgbClr val="FF0000"/>
            </a:solidFill>
            <a:prstDash val="solid"/>
            <a:round/>
            <a:headEnd len="sm" w="sm" type="none"/>
            <a:tailEnd len="med" w="med" type="stealth"/>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9"/>
          <p:cNvSpPr/>
          <p:nvPr/>
        </p:nvSpPr>
        <p:spPr>
          <a:xfrm>
            <a:off x="0" y="0"/>
            <a:ext cx="9144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9"/>
          <p:cNvSpPr/>
          <p:nvPr/>
        </p:nvSpPr>
        <p:spPr>
          <a:xfrm>
            <a:off x="1331640" y="129902"/>
            <a:ext cx="3240360" cy="36933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cs-CZ" sz="1800" u="none" cap="none" strike="noStrike">
                <a:solidFill>
                  <a:schemeClr val="dk1"/>
                </a:solidFill>
                <a:latin typeface="Calibri"/>
                <a:ea typeface="Calibri"/>
                <a:cs typeface="Calibri"/>
                <a:sym typeface="Calibri"/>
              </a:rPr>
              <a:t>Výslednou trasu pošli učiteli. </a:t>
            </a:r>
            <a:endParaRPr b="0" i="0" sz="3200" u="none" cap="none" strike="noStrike">
              <a:solidFill>
                <a:schemeClr val="dk1"/>
              </a:solidFill>
              <a:latin typeface="Arial"/>
              <a:ea typeface="Arial"/>
              <a:cs typeface="Arial"/>
              <a:sym typeface="Arial"/>
            </a:endParaRPr>
          </a:p>
        </p:txBody>
      </p:sp>
      <p:pic>
        <p:nvPicPr>
          <p:cNvPr id="166" name="Google Shape;166;p9"/>
          <p:cNvPicPr preferRelativeResize="0"/>
          <p:nvPr/>
        </p:nvPicPr>
        <p:blipFill rotWithShape="1">
          <a:blip r:embed="rId3">
            <a:alphaModFix/>
          </a:blip>
          <a:srcRect b="0" l="0" r="0" t="0"/>
          <a:stretch/>
        </p:blipFill>
        <p:spPr>
          <a:xfrm>
            <a:off x="395536" y="777974"/>
            <a:ext cx="4381500" cy="4667250"/>
          </a:xfrm>
          <a:prstGeom prst="rect">
            <a:avLst/>
          </a:prstGeom>
          <a:noFill/>
          <a:ln>
            <a:noFill/>
          </a:ln>
        </p:spPr>
      </p:pic>
      <p:pic>
        <p:nvPicPr>
          <p:cNvPr id="167" name="Google Shape;167;p9"/>
          <p:cNvPicPr preferRelativeResize="0"/>
          <p:nvPr/>
        </p:nvPicPr>
        <p:blipFill rotWithShape="1">
          <a:blip r:embed="rId4">
            <a:alphaModFix/>
          </a:blip>
          <a:srcRect b="0" l="0" r="0" t="0"/>
          <a:stretch/>
        </p:blipFill>
        <p:spPr>
          <a:xfrm>
            <a:off x="5148064" y="2203474"/>
            <a:ext cx="3773810" cy="2521670"/>
          </a:xfrm>
          <a:prstGeom prst="rect">
            <a:avLst/>
          </a:prstGeom>
          <a:noFill/>
          <a:ln>
            <a:noFill/>
          </a:ln>
        </p:spPr>
      </p:pic>
      <p:cxnSp>
        <p:nvCxnSpPr>
          <p:cNvPr id="168" name="Google Shape;168;p9"/>
          <p:cNvCxnSpPr/>
          <p:nvPr/>
        </p:nvCxnSpPr>
        <p:spPr>
          <a:xfrm>
            <a:off x="3275856" y="489942"/>
            <a:ext cx="45719" cy="2736304"/>
          </a:xfrm>
          <a:prstGeom prst="straightConnector1">
            <a:avLst/>
          </a:prstGeom>
          <a:noFill/>
          <a:ln cap="flat" cmpd="sng" w="9525">
            <a:solidFill>
              <a:srgbClr val="FF0000"/>
            </a:solidFill>
            <a:prstDash val="solid"/>
            <a:round/>
            <a:headEnd len="med" w="med" type="none"/>
            <a:tailEnd len="med" w="med" type="triangle"/>
          </a:ln>
        </p:spPr>
      </p:cxnSp>
      <p:sp>
        <p:nvSpPr>
          <p:cNvPr id="169" name="Google Shape;169;p9"/>
          <p:cNvSpPr/>
          <p:nvPr/>
        </p:nvSpPr>
        <p:spPr>
          <a:xfrm>
            <a:off x="5076056" y="979338"/>
            <a:ext cx="38164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800">
                <a:solidFill>
                  <a:schemeClr val="dk1"/>
                </a:solidFill>
                <a:latin typeface="Calibri"/>
                <a:ea typeface="Calibri"/>
                <a:cs typeface="Calibri"/>
                <a:sym typeface="Calibri"/>
              </a:rPr>
              <a:t>A to buď přes tlačítko E-mail, </a:t>
            </a:r>
            <a:endParaRPr/>
          </a:p>
          <a:p>
            <a:pPr indent="0" lvl="0" marL="0" marR="0" rtl="0" algn="r">
              <a:spcBef>
                <a:spcPts val="0"/>
              </a:spcBef>
              <a:spcAft>
                <a:spcPts val="0"/>
              </a:spcAft>
              <a:buNone/>
            </a:pPr>
            <a:r>
              <a:rPr lang="cs-CZ" sz="1800">
                <a:solidFill>
                  <a:schemeClr val="dk1"/>
                </a:solidFill>
                <a:latin typeface="Calibri"/>
                <a:ea typeface="Calibri"/>
                <a:cs typeface="Calibri"/>
                <a:sym typeface="Calibri"/>
              </a:rPr>
              <a:t>nebo zkopírováním odkazu do zprávy.</a:t>
            </a:r>
            <a:endParaRPr sz="1800">
              <a:solidFill>
                <a:schemeClr val="dk1"/>
              </a:solidFill>
              <a:latin typeface="Calibri"/>
              <a:ea typeface="Calibri"/>
              <a:cs typeface="Calibri"/>
              <a:sym typeface="Calibri"/>
            </a:endParaRPr>
          </a:p>
        </p:txBody>
      </p:sp>
      <p:cxnSp>
        <p:nvCxnSpPr>
          <p:cNvPr id="170" name="Google Shape;170;p9"/>
          <p:cNvCxnSpPr/>
          <p:nvPr/>
        </p:nvCxnSpPr>
        <p:spPr>
          <a:xfrm flipH="1">
            <a:off x="7740351" y="1627410"/>
            <a:ext cx="555055" cy="2232248"/>
          </a:xfrm>
          <a:prstGeom prst="straightConnector1">
            <a:avLst/>
          </a:prstGeom>
          <a:noFill/>
          <a:ln cap="flat" cmpd="sng" w="9525">
            <a:solidFill>
              <a:srgbClr val="FF0000"/>
            </a:solidFill>
            <a:prstDash val="solid"/>
            <a:round/>
            <a:headEnd len="med" w="med" type="none"/>
            <a:tailEnd len="med" w="med" type="triangle"/>
          </a:ln>
        </p:spPr>
      </p:cxnSp>
      <p:cxnSp>
        <p:nvCxnSpPr>
          <p:cNvPr id="171" name="Google Shape;171;p9"/>
          <p:cNvCxnSpPr/>
          <p:nvPr/>
        </p:nvCxnSpPr>
        <p:spPr>
          <a:xfrm flipH="1">
            <a:off x="6012158" y="1267370"/>
            <a:ext cx="1368153" cy="2232248"/>
          </a:xfrm>
          <a:prstGeom prst="straightConnector1">
            <a:avLst/>
          </a:prstGeom>
          <a:noFill/>
          <a:ln cap="flat" cmpd="sng" w="9525">
            <a:solidFill>
              <a:srgbClr val="FF0000"/>
            </a:solidFill>
            <a:prstDash val="solid"/>
            <a:round/>
            <a:headEnd len="med" w="med" type="none"/>
            <a:tailEnd len="med" w="med" type="triangle"/>
          </a:ln>
        </p:spPr>
      </p:cxnSp>
      <p:sp>
        <p:nvSpPr>
          <p:cNvPr id="172" name="Google Shape;172;p9"/>
          <p:cNvSpPr txBox="1"/>
          <p:nvPr/>
        </p:nvSpPr>
        <p:spPr>
          <a:xfrm>
            <a:off x="539552" y="5733256"/>
            <a:ext cx="799288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800">
                <a:solidFill>
                  <a:schemeClr val="dk1"/>
                </a:solidFill>
                <a:latin typeface="Calibri"/>
                <a:ea typeface="Calibri"/>
                <a:cs typeface="Calibri"/>
                <a:sym typeface="Calibri"/>
              </a:rPr>
              <a:t>Ještě se zamysli, kde se cestou cítíš nebezpečně, protože tam třeba jezdí moc aut, nemáš kde přejít, nevidíš za křižovatku nebo se tam bojíš. Seznam nebezpečných míst také pošli svému učiteli.			Díky za pomoc! </a:t>
            </a:r>
            <a:endParaRPr/>
          </a:p>
        </p:txBody>
      </p:sp>
      <p:cxnSp>
        <p:nvCxnSpPr>
          <p:cNvPr id="173" name="Google Shape;173;p9"/>
          <p:cNvCxnSpPr/>
          <p:nvPr/>
        </p:nvCxnSpPr>
        <p:spPr>
          <a:xfrm>
            <a:off x="4788024" y="3645024"/>
            <a:ext cx="432048" cy="0"/>
          </a:xfrm>
          <a:prstGeom prst="straightConnector1">
            <a:avLst/>
          </a:prstGeom>
          <a:noFill/>
          <a:ln cap="flat" cmpd="sng" w="76200">
            <a:solidFill>
              <a:srgbClr val="FF0000"/>
            </a:solidFill>
            <a:prstDash val="solid"/>
            <a:round/>
            <a:headEnd len="sm" w="sm" type="none"/>
            <a:tailEnd len="med" w="med" type="stealth"/>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iv sady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2020-04-01T14:58:20Z</dcterms:created>
  <dc:creator>blanka</dc:creator>
</cp:coreProperties>
</file>